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4" r:id="rId1"/>
  </p:sldMasterIdLst>
  <p:notesMasterIdLst>
    <p:notesMasterId r:id="rId31"/>
  </p:notesMasterIdLst>
  <p:sldIdLst>
    <p:sldId id="256" r:id="rId2"/>
    <p:sldId id="557" r:id="rId3"/>
    <p:sldId id="606" r:id="rId4"/>
    <p:sldId id="591" r:id="rId5"/>
    <p:sldId id="598" r:id="rId6"/>
    <p:sldId id="563" r:id="rId7"/>
    <p:sldId id="565" r:id="rId8"/>
    <p:sldId id="572" r:id="rId9"/>
    <p:sldId id="611" r:id="rId10"/>
    <p:sldId id="593" r:id="rId11"/>
    <p:sldId id="594" r:id="rId12"/>
    <p:sldId id="566" r:id="rId13"/>
    <p:sldId id="600" r:id="rId14"/>
    <p:sldId id="599" r:id="rId15"/>
    <p:sldId id="567" r:id="rId16"/>
    <p:sldId id="580" r:id="rId17"/>
    <p:sldId id="575" r:id="rId18"/>
    <p:sldId id="612" r:id="rId19"/>
    <p:sldId id="571" r:id="rId20"/>
    <p:sldId id="595" r:id="rId21"/>
    <p:sldId id="585" r:id="rId22"/>
    <p:sldId id="569" r:id="rId23"/>
    <p:sldId id="605" r:id="rId24"/>
    <p:sldId id="581" r:id="rId25"/>
    <p:sldId id="570" r:id="rId26"/>
    <p:sldId id="609" r:id="rId27"/>
    <p:sldId id="316" r:id="rId28"/>
    <p:sldId id="562" r:id="rId29"/>
    <p:sldId id="601" r:id="rId30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xecutive Summary" id="{D289B9BB-3BAF-B641-BF3E-3A991AD4CD62}">
          <p14:sldIdLst>
            <p14:sldId id="256"/>
            <p14:sldId id="557"/>
            <p14:sldId id="606"/>
            <p14:sldId id="591"/>
            <p14:sldId id="598"/>
            <p14:sldId id="563"/>
            <p14:sldId id="565"/>
            <p14:sldId id="572"/>
            <p14:sldId id="611"/>
            <p14:sldId id="593"/>
            <p14:sldId id="594"/>
            <p14:sldId id="566"/>
            <p14:sldId id="600"/>
            <p14:sldId id="599"/>
            <p14:sldId id="567"/>
            <p14:sldId id="580"/>
            <p14:sldId id="575"/>
            <p14:sldId id="612"/>
            <p14:sldId id="571"/>
          </p14:sldIdLst>
        </p14:section>
        <p14:section name="Resource Estimate" id="{36DC18C6-DEC6-714E-A288-3BB49F570BCC}">
          <p14:sldIdLst>
            <p14:sldId id="595"/>
            <p14:sldId id="585"/>
            <p14:sldId id="569"/>
            <p14:sldId id="605"/>
            <p14:sldId id="581"/>
            <p14:sldId id="570"/>
            <p14:sldId id="609"/>
            <p14:sldId id="316"/>
            <p14:sldId id="562"/>
            <p14:sldId id="6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2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2" name="Holmes, Adam" initials="AH" lastIdx="1" clrIdx="1">
    <p:extLst>
      <p:ext uri="{19B8F6BF-5375-455C-9EA6-DF929625EA0E}">
        <p15:presenceInfo xmlns:p15="http://schemas.microsoft.com/office/powerpoint/2012/main" userId="Holmes, Ada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008F00"/>
    <a:srgbClr val="1C4C8F"/>
    <a:srgbClr val="6585CF"/>
    <a:srgbClr val="6585D0"/>
    <a:srgbClr val="A378BB"/>
    <a:srgbClr val="C1CEED"/>
    <a:srgbClr val="C1CEEC"/>
    <a:srgbClr val="6584D0"/>
    <a:srgbClr val="7D6B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20"/>
    <p:restoredTop sz="94423"/>
  </p:normalViewPr>
  <p:slideViewPr>
    <p:cSldViewPr snapToGrid="0" snapToObjects="1">
      <p:cViewPr>
        <p:scale>
          <a:sx n="111" d="100"/>
          <a:sy n="111" d="100"/>
        </p:scale>
        <p:origin x="400" y="6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5F6DA9-FC40-DE42-B9D7-ADB7707F36E6}" type="datetimeFigureOut">
              <a:rPr lang="en-US" smtClean="0"/>
              <a:t>6/6/24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BBF9D9-DEC4-5448-B526-AE44B0E22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955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F9D9-DEC4-5448-B526-AE44B0E223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0147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F9D9-DEC4-5448-B526-AE44B0E2237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51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F9D9-DEC4-5448-B526-AE44B0E2237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96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F9D9-DEC4-5448-B526-AE44B0E2237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80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F9D9-DEC4-5448-B526-AE44B0E2237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413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F9D9-DEC4-5448-B526-AE44B0E2237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754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F9D9-DEC4-5448-B526-AE44B0E2237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324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 fermion was used!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F9D9-DEC4-5448-B526-AE44B0E2237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51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size that you computed?</a:t>
            </a:r>
          </a:p>
          <a:p>
            <a:endParaRPr lang="en-US" dirty="0"/>
          </a:p>
          <a:p>
            <a:r>
              <a:rPr lang="en-US" dirty="0"/>
              <a:t>For target cutoff 30 Ry, this is the resources, the rest of explanation of resolutions of calculations and how we need a bigger and faster qc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F9D9-DEC4-5448-B526-AE44B0E2237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2440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10^-15 seconds = 1 fs</a:t>
            </a:r>
          </a:p>
        </p:txBody>
      </p:sp>
    </p:spTree>
    <p:extLst>
      <p:ext uri="{BB962C8B-B14F-4D97-AF65-F5344CB8AC3E}">
        <p14:creationId xmlns:p14="http://schemas.microsoft.com/office/powerpoint/2010/main" val="2373825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F9D9-DEC4-5448-B526-AE44B0E2237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008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F9D9-DEC4-5448-B526-AE44B0E223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882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F9D9-DEC4-5448-B526-AE44B0E223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32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+mn-lt"/>
              </a:rPr>
              <a:t>Relaxed Geometries </a:t>
            </a:r>
            <a:r>
              <a:rPr lang="en-US" sz="1200" b="1" i="1" dirty="0">
                <a:latin typeface="+mn-lt"/>
              </a:rPr>
              <a:t>classically</a:t>
            </a:r>
            <a:r>
              <a:rPr lang="en-US" sz="1200" b="1" dirty="0">
                <a:latin typeface="+mn-lt"/>
              </a:rPr>
              <a:t> with DFT, PBE Functional, cc-</a:t>
            </a:r>
            <a:r>
              <a:rPr lang="en-US" sz="1200" b="1" dirty="0" err="1">
                <a:latin typeface="+mn-lt"/>
              </a:rPr>
              <a:t>pVTZ</a:t>
            </a:r>
            <a:r>
              <a:rPr lang="en-US" sz="1200" b="1" dirty="0">
                <a:latin typeface="+mn-lt"/>
              </a:rPr>
              <a:t> basis, &amp; D3 Dispersion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F9D9-DEC4-5448-B526-AE44B0E223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498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F9D9-DEC4-5448-B526-AE44B0E223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890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F9D9-DEC4-5448-B526-AE44B0E223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611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F9D9-DEC4-5448-B526-AE44B0E223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21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F9D9-DEC4-5448-B526-AE44B0E2237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29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93BE9-293F-1863-178E-09441AD74334}"/>
              </a:ext>
            </a:extLst>
          </p:cNvPr>
          <p:cNvSpPr txBox="1">
            <a:spLocks/>
          </p:cNvSpPr>
          <p:nvPr userDrawn="1"/>
        </p:nvSpPr>
        <p:spPr>
          <a:xfrm>
            <a:off x="11176000" y="6500812"/>
            <a:ext cx="1016000" cy="29210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 baseline="0">
                <a:solidFill>
                  <a:srgbClr val="898989"/>
                </a:solidFill>
                <a:latin typeface="Tahoma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1CC523-8BC6-4921-807A-66BD262F34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7260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26EA0-B88A-D5C4-18A9-E6B9B5461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CB13C-3D88-8C92-49B9-B38D44213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71600"/>
            <a:ext cx="115824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4398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81B53-0B78-3448-89B1-132A5D73F3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88EA5C-4F89-5B45-833E-B11F10D964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39264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987550" y="304800"/>
            <a:ext cx="8432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487" tIns="44450" rIns="90487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371600"/>
            <a:ext cx="11582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6"/>
          <p:cNvSpPr>
            <a:spLocks noChangeArrowheads="1"/>
          </p:cNvSpPr>
          <p:nvPr/>
        </p:nvSpPr>
        <p:spPr bwMode="auto">
          <a:xfrm>
            <a:off x="0" y="6646863"/>
            <a:ext cx="198755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en-US" altLang="en-US" sz="600" dirty="0">
                <a:latin typeface="Arial" charset="0"/>
              </a:rPr>
              <a:t>© 2024 HRL Laboratories, LLC.  All Rights Reserved</a:t>
            </a:r>
          </a:p>
        </p:txBody>
      </p:sp>
      <p:pic>
        <p:nvPicPr>
          <p:cNvPr id="2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277813"/>
            <a:ext cx="1371600" cy="65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3"/>
          <p:cNvCxnSpPr>
            <a:cxnSpLocks noChangeShapeType="1"/>
          </p:cNvCxnSpPr>
          <p:nvPr/>
        </p:nvCxnSpPr>
        <p:spPr bwMode="auto">
          <a:xfrm>
            <a:off x="203200" y="1066800"/>
            <a:ext cx="11684000" cy="0"/>
          </a:xfrm>
          <a:prstGeom prst="line">
            <a:avLst/>
          </a:prstGeom>
          <a:noFill/>
          <a:ln w="63500">
            <a:solidFill>
              <a:srgbClr val="1C4C8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3F56479-5B00-8446-6B1E-8E41D80B4E9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030" y="7815"/>
            <a:ext cx="1722970" cy="103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280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7" r:id="rId2"/>
    <p:sldLayoutId id="2147483716" r:id="rId3"/>
  </p:sldLayoutIdLst>
  <p:hf hdr="0" ftr="0" dt="0"/>
  <p:txStyles>
    <p:titleStyle>
      <a:lvl1pPr algn="ct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rgbClr val="000000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177800" indent="-177800" algn="l" rtl="0" eaLnBrk="1" fontAlgn="base" hangingPunct="1">
        <a:spcBef>
          <a:spcPct val="20000"/>
        </a:spcBef>
        <a:spcAft>
          <a:spcPct val="0"/>
        </a:spcAft>
        <a:buSzPct val="100000"/>
        <a:buChar char="•"/>
        <a:defRPr b="1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457200" indent="-165100" algn="l" rtl="0" eaLnBrk="1" fontAlgn="base" hangingPunct="1">
        <a:spcBef>
          <a:spcPct val="20000"/>
        </a:spcBef>
        <a:spcAft>
          <a:spcPct val="0"/>
        </a:spcAft>
        <a:buSzPct val="85000"/>
        <a:buChar char="–"/>
        <a:defRPr b="1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749300" indent="-177800" algn="l" rtl="0" eaLnBrk="1" fontAlgn="base" hangingPunct="1">
        <a:spcBef>
          <a:spcPct val="20000"/>
        </a:spcBef>
        <a:spcAft>
          <a:spcPct val="0"/>
        </a:spcAft>
        <a:buSzPct val="79000"/>
        <a:buChar char="–"/>
        <a:defRPr sz="1600" b="1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028700" indent="-165100" algn="l" rtl="0" eaLnBrk="1" fontAlgn="base" hangingPunct="1">
        <a:spcBef>
          <a:spcPct val="20000"/>
        </a:spcBef>
        <a:spcAft>
          <a:spcPct val="0"/>
        </a:spcAft>
        <a:buSzPct val="79000"/>
        <a:buChar char="–"/>
        <a:defRPr sz="16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1320800" indent="-177800" algn="l" rtl="0" eaLnBrk="1" fontAlgn="base" hangingPunct="1">
        <a:spcBef>
          <a:spcPct val="20000"/>
        </a:spcBef>
        <a:spcAft>
          <a:spcPct val="0"/>
        </a:spcAft>
        <a:buSzPct val="100000"/>
        <a:buChar char="»"/>
        <a:defRPr sz="2000">
          <a:solidFill>
            <a:schemeClr val="tx1"/>
          </a:solidFill>
          <a:latin typeface="Times New Roman" charset="0"/>
          <a:ea typeface="ＭＳ Ｐゴシック" charset="-128"/>
          <a:cs typeface="ＭＳ Ｐゴシック" charset="0"/>
        </a:defRPr>
      </a:lvl5pPr>
      <a:lvl6pPr marL="1778000" indent="-177800" algn="l" rtl="0" eaLnBrk="1" fontAlgn="base" hangingPunct="1">
        <a:spcBef>
          <a:spcPct val="20000"/>
        </a:spcBef>
        <a:spcAft>
          <a:spcPct val="0"/>
        </a:spcAft>
        <a:buSzPct val="100000"/>
        <a:buChar char="»"/>
        <a:defRPr sz="2000">
          <a:solidFill>
            <a:schemeClr val="tx1"/>
          </a:solidFill>
          <a:latin typeface="Times New Roman" charset="0"/>
          <a:ea typeface="ＭＳ Ｐゴシック" charset="-128"/>
        </a:defRPr>
      </a:lvl6pPr>
      <a:lvl7pPr marL="2235200" indent="-177800" algn="l" rtl="0" eaLnBrk="1" fontAlgn="base" hangingPunct="1">
        <a:spcBef>
          <a:spcPct val="20000"/>
        </a:spcBef>
        <a:spcAft>
          <a:spcPct val="0"/>
        </a:spcAft>
        <a:buSzPct val="100000"/>
        <a:buChar char="»"/>
        <a:defRPr sz="2000">
          <a:solidFill>
            <a:schemeClr val="tx1"/>
          </a:solidFill>
          <a:latin typeface="Times New Roman" charset="0"/>
          <a:ea typeface="ＭＳ Ｐゴシック" charset="-128"/>
        </a:defRPr>
      </a:lvl7pPr>
      <a:lvl8pPr marL="2692400" indent="-177800" algn="l" rtl="0" eaLnBrk="1" fontAlgn="base" hangingPunct="1">
        <a:spcBef>
          <a:spcPct val="20000"/>
        </a:spcBef>
        <a:spcAft>
          <a:spcPct val="0"/>
        </a:spcAft>
        <a:buSzPct val="100000"/>
        <a:buChar char="»"/>
        <a:defRPr sz="2000">
          <a:solidFill>
            <a:schemeClr val="tx1"/>
          </a:solidFill>
          <a:latin typeface="Times New Roman" charset="0"/>
          <a:ea typeface="ＭＳ Ｐゴシック" charset="-128"/>
        </a:defRPr>
      </a:lvl8pPr>
      <a:lvl9pPr marL="3149600" indent="-177800" algn="l" rtl="0" eaLnBrk="1" fontAlgn="base" hangingPunct="1">
        <a:spcBef>
          <a:spcPct val="20000"/>
        </a:spcBef>
        <a:spcAft>
          <a:spcPct val="0"/>
        </a:spcAft>
        <a:buSzPct val="100000"/>
        <a:buChar char="»"/>
        <a:defRPr sz="2000">
          <a:solidFill>
            <a:schemeClr val="tx1"/>
          </a:solidFill>
          <a:latin typeface="Times New Roman" charset="0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tmp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8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74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7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220.png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8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99A6C-A43F-A242-A16C-B1B47279A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5554" y="1151960"/>
            <a:ext cx="10980892" cy="2387600"/>
          </a:xfrm>
        </p:spPr>
        <p:txBody>
          <a:bodyPr anchor="t"/>
          <a:lstStyle/>
          <a:p>
            <a:r>
              <a:rPr lang="en-US" sz="4000" b="0" dirty="0">
                <a:cs typeface="Calibri" panose="020F0502020204030204" pitchFamily="34" charset="0"/>
              </a:rPr>
              <a:t>Quantum Benchmarking in Aerospace, Automotive, and Biotechnology</a:t>
            </a:r>
            <a:br>
              <a:rPr lang="en-US" sz="3600" b="0" dirty="0">
                <a:cs typeface="Calibri" panose="020F0502020204030204" pitchFamily="34" charset="0"/>
              </a:rPr>
            </a:br>
            <a:br>
              <a:rPr lang="en-US" sz="2400" b="0" dirty="0">
                <a:cs typeface="Calibri" panose="020F0502020204030204" pitchFamily="34" charset="0"/>
              </a:rPr>
            </a:br>
            <a:r>
              <a:rPr lang="en-US" sz="2800" i="1" dirty="0">
                <a:latin typeface="+mj-lt"/>
              </a:rPr>
              <a:t>Fullerene-encapsulated Cyclic Ozone for the Next Generation of Nano-sized Propellants via Quantum Computation</a:t>
            </a:r>
            <a:br>
              <a:rPr lang="en-US" sz="2800" i="1" dirty="0">
                <a:latin typeface="+mj-lt"/>
              </a:rPr>
            </a:br>
            <a:endParaRPr lang="en-US" sz="4800" b="0" dirty="0">
              <a:cs typeface="Calibri" panose="020F0502020204030204" pitchFamily="34" charset="0"/>
            </a:endParaRP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FC7B8B90-E943-D5B8-830F-CE5C1246A11D}"/>
              </a:ext>
            </a:extLst>
          </p:cNvPr>
          <p:cNvSpPr txBox="1">
            <a:spLocks/>
          </p:cNvSpPr>
          <p:nvPr/>
        </p:nvSpPr>
        <p:spPr bwMode="auto">
          <a:xfrm>
            <a:off x="3238270" y="5358395"/>
            <a:ext cx="4791824" cy="720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bg1">
                    <a:lumMod val="6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DARPA/DSO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Quantum Benchmarking</a:t>
            </a:r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19795377-1646-D394-1806-F1B4985805F9}"/>
              </a:ext>
            </a:extLst>
          </p:cNvPr>
          <p:cNvSpPr txBox="1">
            <a:spLocks/>
          </p:cNvSpPr>
          <p:nvPr/>
        </p:nvSpPr>
        <p:spPr bwMode="auto">
          <a:xfrm>
            <a:off x="4388117" y="6131299"/>
            <a:ext cx="2492130" cy="64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bg1">
                    <a:lumMod val="6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>
                <a:solidFill>
                  <a:sysClr val="window" lastClr="FFFFFF">
                    <a:lumMod val="65000"/>
                  </a:sysClr>
                </a:solidFill>
              </a:rPr>
              <a:t>June 11 – 13, 2024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65000"/>
                </a:sysClr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Program Review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622DD084-4426-959B-66D7-9B498DC7D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8100" y="4397654"/>
            <a:ext cx="9144000" cy="802178"/>
          </a:xfrm>
        </p:spPr>
        <p:txBody>
          <a:bodyPr/>
          <a:lstStyle/>
          <a:p>
            <a:r>
              <a:rPr lang="en-US" sz="1800" dirty="0"/>
              <a:t>Speaker: Thomas Watts, HRL Laboratories, LLC</a:t>
            </a:r>
          </a:p>
          <a:p>
            <a:r>
              <a:rPr lang="en-US" sz="1800" dirty="0"/>
              <a:t>PI: Adam Holmes, HRL Laboratories, LLC</a:t>
            </a:r>
          </a:p>
          <a:p>
            <a:r>
              <a:rPr lang="en-US" sz="1800" dirty="0"/>
              <a:t>Team Leads: Michael (Mick) </a:t>
            </a:r>
            <a:r>
              <a:rPr lang="en-US" sz="1800" dirty="0" err="1"/>
              <a:t>Bremner</a:t>
            </a:r>
            <a:r>
              <a:rPr lang="en-US" sz="1800" dirty="0"/>
              <a:t>, UTS; Marna </a:t>
            </a:r>
            <a:r>
              <a:rPr lang="en-US" sz="1800" dirty="0" err="1"/>
              <a:t>Kagele</a:t>
            </a:r>
            <a:r>
              <a:rPr lang="en-US" sz="1800" dirty="0"/>
              <a:t>, The Boeing Company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D74E1FA-5574-AF68-E71E-EA8D0755CF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92" r="31234" b="92699"/>
          <a:stretch/>
        </p:blipFill>
        <p:spPr>
          <a:xfrm>
            <a:off x="2859575" y="3383589"/>
            <a:ext cx="6301049" cy="1014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99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FED77-2528-791A-D899-1352B419A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Benchmarking Graph for Cyclic Ozone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724F0AB-5E43-05F7-030E-80F2468C6F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65"/>
          <a:stretch/>
        </p:blipFill>
        <p:spPr bwMode="auto">
          <a:xfrm>
            <a:off x="143503" y="1316691"/>
            <a:ext cx="11904993" cy="449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FCE64F6-8C5A-304E-CF97-736D9E6DA8D9}"/>
              </a:ext>
            </a:extLst>
          </p:cNvPr>
          <p:cNvSpPr/>
          <p:nvPr/>
        </p:nvSpPr>
        <p:spPr bwMode="auto">
          <a:xfrm>
            <a:off x="3362457" y="1849404"/>
            <a:ext cx="1708723" cy="1579596"/>
          </a:xfrm>
          <a:prstGeom prst="roundRect">
            <a:avLst/>
          </a:prstGeom>
          <a:noFill/>
          <a:ln w="762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AB26C6-2322-E2A3-CE04-E8B79A728A68}"/>
              </a:ext>
            </a:extLst>
          </p:cNvPr>
          <p:cNvSpPr/>
          <p:nvPr/>
        </p:nvSpPr>
        <p:spPr bwMode="auto">
          <a:xfrm>
            <a:off x="0" y="6223000"/>
            <a:ext cx="12192000" cy="368300"/>
          </a:xfrm>
          <a:prstGeom prst="rect">
            <a:avLst/>
          </a:prstGeom>
          <a:solidFill>
            <a:schemeClr val="accent4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i="1" dirty="0">
                <a:solidFill>
                  <a:prstClr val="white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A computational schema for utilizing quantum FCI-quality energies in a larger classical workflow</a:t>
            </a:r>
          </a:p>
        </p:txBody>
      </p:sp>
    </p:spTree>
    <p:extLst>
      <p:ext uri="{BB962C8B-B14F-4D97-AF65-F5344CB8AC3E}">
        <p14:creationId xmlns:p14="http://schemas.microsoft.com/office/powerpoint/2010/main" val="1000410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Phase Estimation with Qubitization Framework using Linear T Complexity Block-Encoding</a:t>
            </a:r>
          </a:p>
        </p:txBody>
      </p:sp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38" y="1205363"/>
            <a:ext cx="10357029" cy="537343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DD5C0F-AA14-D277-A262-0B78F6520650}"/>
              </a:ext>
            </a:extLst>
          </p:cNvPr>
          <p:cNvSpPr/>
          <p:nvPr/>
        </p:nvSpPr>
        <p:spPr bwMode="auto">
          <a:xfrm>
            <a:off x="4772722" y="3892079"/>
            <a:ext cx="5486400" cy="2318403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0AFBFDB-B1D5-00BF-323B-9B43C3CA0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9974" b="13535"/>
          <a:stretch/>
        </p:blipFill>
        <p:spPr bwMode="auto">
          <a:xfrm>
            <a:off x="9429368" y="3043743"/>
            <a:ext cx="2390364" cy="2730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BE948F-EA06-947B-679C-E49492572DFD}"/>
                  </a:ext>
                </a:extLst>
              </p:cNvPr>
              <p:cNvSpPr txBox="1"/>
              <p:nvPr/>
            </p:nvSpPr>
            <p:spPr>
              <a:xfrm>
                <a:off x="6859504" y="4527275"/>
                <a:ext cx="516744" cy="6321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BE948F-EA06-947B-679C-E49492572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504" y="4527275"/>
                <a:ext cx="516744" cy="632161"/>
              </a:xfrm>
              <a:prstGeom prst="rect">
                <a:avLst/>
              </a:prstGeom>
              <a:blipFill>
                <a:blip r:embed="rId5"/>
                <a:stretch>
                  <a:fillRect l="-21951" t="-19608" r="-17073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3" descr="Screen Clipping">
            <a:extLst>
              <a:ext uri="{FF2B5EF4-FFF2-40B4-BE49-F238E27FC236}">
                <a16:creationId xmlns:a16="http://schemas.microsoft.com/office/drawing/2014/main" id="{38729232-1CB9-7D8F-2401-1861FBAF9B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2722" y="5794631"/>
            <a:ext cx="6908663" cy="83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841C00D8-6006-6562-5269-5B3CA9D2D49C}"/>
              </a:ext>
            </a:extLst>
          </p:cNvPr>
          <p:cNvSpPr/>
          <p:nvPr/>
        </p:nvSpPr>
        <p:spPr bwMode="auto">
          <a:xfrm flipH="1">
            <a:off x="5199956" y="4714936"/>
            <a:ext cx="1215483" cy="236682"/>
          </a:xfrm>
          <a:prstGeom prst="rightArrow">
            <a:avLst/>
          </a:prstGeom>
          <a:solidFill>
            <a:srgbClr val="0070C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28C34E51-0D74-4E27-CD99-E9CA5D997804}"/>
              </a:ext>
            </a:extLst>
          </p:cNvPr>
          <p:cNvSpPr/>
          <p:nvPr/>
        </p:nvSpPr>
        <p:spPr bwMode="auto">
          <a:xfrm flipH="1">
            <a:off x="7794085" y="4714936"/>
            <a:ext cx="1215483" cy="236682"/>
          </a:xfrm>
          <a:prstGeom prst="rightArrow">
            <a:avLst/>
          </a:prstGeom>
          <a:solidFill>
            <a:srgbClr val="0070C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7F13C9-D91E-AAE3-4B67-DB399EF6B123}"/>
                  </a:ext>
                </a:extLst>
              </p:cNvPr>
              <p:cNvSpPr txBox="1"/>
              <p:nvPr/>
            </p:nvSpPr>
            <p:spPr>
              <a:xfrm>
                <a:off x="9732630" y="1838936"/>
                <a:ext cx="2070695" cy="442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d>
                        <m:dPr>
                          <m:begChr m:val="|"/>
                          <m:endChr m:val="⟩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7F13C9-D91E-AAE3-4B67-DB399EF6B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2630" y="1838936"/>
                <a:ext cx="2070695" cy="442429"/>
              </a:xfrm>
              <a:prstGeom prst="rect">
                <a:avLst/>
              </a:prstGeom>
              <a:blipFill>
                <a:blip r:embed="rId7"/>
                <a:stretch>
                  <a:fillRect l="-3659" t="-16667" r="-5488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1061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CB45-487E-D2A8-0EF7-C8A7D2BD5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Quantum</a:t>
            </a:r>
            <a:r>
              <a:rPr lang="en-US" dirty="0"/>
              <a:t> Variational Transition State Theory (VTST) for Complex Isomerization Reactions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2F6A65-2FE8-31BB-8C17-9FDD4BED21E6}"/>
              </a:ext>
            </a:extLst>
          </p:cNvPr>
          <p:cNvSpPr txBox="1"/>
          <p:nvPr/>
        </p:nvSpPr>
        <p:spPr>
          <a:xfrm>
            <a:off x="5850033" y="1673840"/>
            <a:ext cx="63033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Use </a:t>
            </a:r>
            <a:r>
              <a:rPr lang="en-US" b="1" dirty="0">
                <a:latin typeface="+mn-lt"/>
              </a:rPr>
              <a:t>FCI-quality ground state energies (GSEs) </a:t>
            </a:r>
            <a:r>
              <a:rPr lang="en-US" dirty="0">
                <a:latin typeface="+mn-lt"/>
              </a:rPr>
              <a:t>to fit a correction function (</a:t>
            </a:r>
            <a:r>
              <a:rPr lang="en-US" b="1" i="1" dirty="0">
                <a:latin typeface="+mn-lt"/>
              </a:rPr>
              <a:t>Eckart potential</a:t>
            </a:r>
            <a:r>
              <a:rPr lang="en-US" dirty="0">
                <a:latin typeface="+mn-lt"/>
              </a:rPr>
              <a:t>) that corrects energy estimates from a </a:t>
            </a:r>
            <a:r>
              <a:rPr lang="en-US" b="1" dirty="0">
                <a:latin typeface="+mn-lt"/>
              </a:rPr>
              <a:t>low-level of theory calculation </a:t>
            </a:r>
          </a:p>
          <a:p>
            <a:r>
              <a:rPr lang="en-US" dirty="0">
                <a:latin typeface="+mn-lt"/>
              </a:rPr>
              <a:t>e.g., DFT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39CF95-A3C4-C85D-EA84-B8DD331A7D79}"/>
                  </a:ext>
                </a:extLst>
              </p:cNvPr>
              <p:cNvSpPr txBox="1"/>
              <p:nvPr/>
            </p:nvSpPr>
            <p:spPr>
              <a:xfrm>
                <a:off x="6106363" y="4082778"/>
                <a:ext cx="608563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For this VTST interpolation scheme, we only need </a:t>
                </a:r>
                <a:r>
                  <a:rPr lang="en-US" b="1" dirty="0">
                    <a:latin typeface="+mn-lt"/>
                  </a:rPr>
                  <a:t>4 GSEs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+mn-lt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+mn-lt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+mn-lt"/>
                          </a:rPr>
                          <m:t>𝑷𝑬𝑺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latin typeface="+mn-lt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+mn-lt"/>
                          </a:rPr>
                          <m:t> </m:t>
                        </m:r>
                        <m:r>
                          <a:rPr lang="en-US" b="1" i="1" smtClean="0">
                            <a:latin typeface="+mn-lt"/>
                          </a:rPr>
                          <m:t>𝒔</m:t>
                        </m:r>
                        <m:r>
                          <a:rPr lang="en-US" b="1" i="1" smtClean="0">
                            <a:latin typeface="+mn-lt"/>
                          </a:rPr>
                          <m:t>=     </m:t>
                        </m:r>
                      </m:e>
                    </m:d>
                    <m:r>
                      <a:rPr lang="en-US" b="1" i="1" smtClean="0">
                        <a:latin typeface="+mn-lt"/>
                      </a:rPr>
                      <m:t> </m:t>
                    </m:r>
                  </m:oMath>
                </a14:m>
                <a:r>
                  <a:rPr lang="en-US" dirty="0">
                    <a:latin typeface="+mn-lt"/>
                  </a:rPr>
                  <a:t>from quantum computations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39CF95-A3C4-C85D-EA84-B8DD331A7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363" y="4082778"/>
                <a:ext cx="6085637" cy="1200329"/>
              </a:xfrm>
              <a:prstGeom prst="rect">
                <a:avLst/>
              </a:prstGeom>
              <a:blipFill>
                <a:blip r:embed="rId3"/>
                <a:stretch>
                  <a:fillRect l="-1455" t="-4167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8F4A245-D263-4A28-DF48-935853B1E205}"/>
              </a:ext>
            </a:extLst>
          </p:cNvPr>
          <p:cNvSpPr/>
          <p:nvPr/>
        </p:nvSpPr>
        <p:spPr bwMode="auto">
          <a:xfrm>
            <a:off x="6008402" y="4029866"/>
            <a:ext cx="6055859" cy="1253241"/>
          </a:xfrm>
          <a:prstGeom prst="round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B55A093-D80F-2647-32F7-A2D4364AB3F5}"/>
              </a:ext>
            </a:extLst>
          </p:cNvPr>
          <p:cNvSpPr/>
          <p:nvPr/>
        </p:nvSpPr>
        <p:spPr bwMode="auto">
          <a:xfrm>
            <a:off x="10148602" y="4602916"/>
            <a:ext cx="186813" cy="196645"/>
          </a:xfrm>
          <a:prstGeom prst="ellipse">
            <a:avLst/>
          </a:prstGeom>
          <a:solidFill>
            <a:srgbClr val="FF93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B46B60-5607-EABB-26D3-C736A208355E}"/>
              </a:ext>
            </a:extLst>
          </p:cNvPr>
          <p:cNvSpPr/>
          <p:nvPr/>
        </p:nvSpPr>
        <p:spPr bwMode="auto">
          <a:xfrm>
            <a:off x="0" y="6223000"/>
            <a:ext cx="12192000" cy="368300"/>
          </a:xfrm>
          <a:prstGeom prst="rect">
            <a:avLst/>
          </a:prstGeom>
          <a:solidFill>
            <a:schemeClr val="accent4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i="1" dirty="0">
                <a:solidFill>
                  <a:prstClr val="white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Density Functional Theory (DFT) captures the geometry of thes</a:t>
            </a:r>
            <a:r>
              <a:rPr lang="en-US" sz="1600" b="1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systems but fails to produce FCI-quality GSEs</a:t>
            </a:r>
            <a:endParaRPr lang="en-US" sz="1600" b="1" i="1" dirty="0">
              <a:solidFill>
                <a:prstClr val="white"/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E9BCF0D-B638-9763-20D5-2F0B54430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1281151"/>
            <a:ext cx="5696246" cy="4941849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791560-46F5-69F5-9368-65B54A35F860}"/>
                  </a:ext>
                </a:extLst>
              </p:cNvPr>
              <p:cNvSpPr txBox="1"/>
              <p:nvPr/>
            </p:nvSpPr>
            <p:spPr>
              <a:xfrm>
                <a:off x="247503" y="3598979"/>
                <a:ext cx="659155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𝑃𝐸𝑆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791560-46F5-69F5-9368-65B54A35F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03" y="3598979"/>
                <a:ext cx="659155" cy="430887"/>
              </a:xfrm>
              <a:prstGeom prst="rect">
                <a:avLst/>
              </a:prstGeom>
              <a:blipFill>
                <a:blip r:embed="rId5"/>
                <a:stretch>
                  <a:fillRect l="-18868" r="-1320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9354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9DA2ABA-35BC-B279-611D-BDC14B4C9E1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Larger Fullerenes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𝟏𝟏𝟔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𝑶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e>
                    </m:d>
                    <m:r>
                      <a:rPr lang="en-US" b="1" i="0" smtClean="0">
                        <a:latin typeface="Cambria Math" panose="02040503050406030204" pitchFamily="18" charset="0"/>
                      </a:rPr>
                      <m:t>@</m:t>
                    </m:r>
                    <m:sSub>
                      <m:sSubPr>
                        <m:ctrlPr>
                          <a:rPr lang="en-US" b="1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𝟕𝟐𝟎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9DA2ABA-35BC-B279-611D-BDC14B4C9E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0D0D2A-7E6A-44A8-7CA3-CCBA3D501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184" t="4416" r="5334" b="2616"/>
          <a:stretch/>
        </p:blipFill>
        <p:spPr>
          <a:xfrm>
            <a:off x="6785453" y="1290084"/>
            <a:ext cx="5325035" cy="5257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AB606A-333B-671C-C406-5FDE4D411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41" y="3429000"/>
            <a:ext cx="2372941" cy="23000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659106-C046-D307-E0B0-A5FBCC1C9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5122" y="1457150"/>
            <a:ext cx="3875271" cy="3756198"/>
          </a:xfrm>
          <a:prstGeom prst="rect">
            <a:avLst/>
          </a:prstGeom>
        </p:spPr>
      </p:pic>
      <p:sp>
        <p:nvSpPr>
          <p:cNvPr id="9" name="Triangle 8">
            <a:extLst>
              <a:ext uri="{FF2B5EF4-FFF2-40B4-BE49-F238E27FC236}">
                <a16:creationId xmlns:a16="http://schemas.microsoft.com/office/drawing/2014/main" id="{041FFB55-92A0-E026-E326-4EEEE47B11A6}"/>
              </a:ext>
            </a:extLst>
          </p:cNvPr>
          <p:cNvSpPr/>
          <p:nvPr/>
        </p:nvSpPr>
        <p:spPr bwMode="auto">
          <a:xfrm rot="1235426">
            <a:off x="8893910" y="2808935"/>
            <a:ext cx="775847" cy="647736"/>
          </a:xfrm>
          <a:prstGeom prst="triangle">
            <a:avLst/>
          </a:prstGeom>
          <a:noFill/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7CEC60C2-6012-7D79-C833-54B2C6F7515C}"/>
              </a:ext>
            </a:extLst>
          </p:cNvPr>
          <p:cNvSpPr/>
          <p:nvPr/>
        </p:nvSpPr>
        <p:spPr bwMode="auto">
          <a:xfrm rot="19479411">
            <a:off x="4247972" y="2829329"/>
            <a:ext cx="647302" cy="554441"/>
          </a:xfrm>
          <a:prstGeom prst="triangle">
            <a:avLst/>
          </a:prstGeom>
          <a:noFill/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057395F9-FE5B-4786-5412-7C9ACBA1C70A}"/>
              </a:ext>
            </a:extLst>
          </p:cNvPr>
          <p:cNvSpPr/>
          <p:nvPr/>
        </p:nvSpPr>
        <p:spPr bwMode="auto">
          <a:xfrm rot="19157473">
            <a:off x="1313880" y="4200006"/>
            <a:ext cx="548334" cy="449636"/>
          </a:xfrm>
          <a:prstGeom prst="triangle">
            <a:avLst/>
          </a:prstGeom>
          <a:noFill/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636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9B55304-77B6-E5FC-A636-426A15D537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𝟏𝟏𝟔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@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𝐂</m:t>
                          </m:r>
                        </m:e>
                        <m:sub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𝟕𝟐𝟎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9B55304-77B6-E5FC-A636-426A15D537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4A6A40-EF32-2509-F151-36E4A6DAB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8139" y="1367782"/>
            <a:ext cx="6824436" cy="4087905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0A7C7AE-1864-CF4F-EDDD-A4C32AC40E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72" b="3381"/>
          <a:stretch/>
        </p:blipFill>
        <p:spPr bwMode="auto">
          <a:xfrm>
            <a:off x="7674905" y="1128015"/>
            <a:ext cx="4517095" cy="4340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7" name="Triangle 6">
            <a:extLst>
              <a:ext uri="{FF2B5EF4-FFF2-40B4-BE49-F238E27FC236}">
                <a16:creationId xmlns:a16="http://schemas.microsoft.com/office/drawing/2014/main" id="{79033065-4761-C51F-A0C6-E0E33D14679B}"/>
              </a:ext>
            </a:extLst>
          </p:cNvPr>
          <p:cNvSpPr/>
          <p:nvPr/>
        </p:nvSpPr>
        <p:spPr bwMode="auto">
          <a:xfrm rot="1235426">
            <a:off x="2900460" y="1798305"/>
            <a:ext cx="1499426" cy="1167491"/>
          </a:xfrm>
          <a:prstGeom prst="triangle">
            <a:avLst/>
          </a:prstGeom>
          <a:noFill/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24D399ED-6C8D-079C-290A-1F105FF3FA67}"/>
              </a:ext>
            </a:extLst>
          </p:cNvPr>
          <p:cNvSpPr/>
          <p:nvPr/>
        </p:nvSpPr>
        <p:spPr bwMode="auto">
          <a:xfrm rot="426546">
            <a:off x="10167716" y="1909314"/>
            <a:ext cx="1445167" cy="1269891"/>
          </a:xfrm>
          <a:prstGeom prst="triangle">
            <a:avLst/>
          </a:prstGeom>
          <a:noFill/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F8E0F6-D41E-C140-1702-EC448ED76DDD}"/>
              </a:ext>
            </a:extLst>
          </p:cNvPr>
          <p:cNvSpPr/>
          <p:nvPr/>
        </p:nvSpPr>
        <p:spPr bwMode="auto">
          <a:xfrm>
            <a:off x="0" y="5968291"/>
            <a:ext cx="12192000" cy="368300"/>
          </a:xfrm>
          <a:prstGeom prst="rect">
            <a:avLst/>
          </a:prstGeom>
          <a:solidFill>
            <a:schemeClr val="accent4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464 GSEs to evaluate the stability of all 116 ozone molecules</a:t>
            </a:r>
            <a:endParaRPr lang="en-US" sz="1600" b="1" i="1" dirty="0">
              <a:solidFill>
                <a:prstClr val="white"/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770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D0C68DD-A213-9689-254D-3F3A76897FFC}"/>
              </a:ext>
            </a:extLst>
          </p:cNvPr>
          <p:cNvSpPr txBox="1">
            <a:spLocks/>
          </p:cNvSpPr>
          <p:nvPr/>
        </p:nvSpPr>
        <p:spPr bwMode="auto">
          <a:xfrm>
            <a:off x="-105673" y="3176832"/>
            <a:ext cx="3963420" cy="1040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24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85000"/>
              <a:buNone/>
              <a:defRPr sz="20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79000"/>
              <a:buNone/>
              <a:defRPr sz="18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7900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0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dirty="0"/>
              <a:t>Resource Estimates</a:t>
            </a:r>
          </a:p>
          <a:p>
            <a:r>
              <a:rPr lang="en-US" dirty="0"/>
              <a:t>for</a:t>
            </a:r>
          </a:p>
          <a:p>
            <a:r>
              <a:rPr lang="en-US" dirty="0"/>
              <a:t>Quantum Phase Estimation</a:t>
            </a:r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73A5B1D5-3D29-A07C-F8DB-91965F88FFC2}"/>
              </a:ext>
            </a:extLst>
          </p:cNvPr>
          <p:cNvSpPr txBox="1">
            <a:spLocks/>
          </p:cNvSpPr>
          <p:nvPr/>
        </p:nvSpPr>
        <p:spPr bwMode="auto">
          <a:xfrm>
            <a:off x="1987550" y="304800"/>
            <a:ext cx="8432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487" tIns="44450" rIns="90487" bIns="44450" numCol="1" anchor="b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6000" b="1">
                <a:solidFill>
                  <a:srgbClr val="000000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400" dirty="0">
                <a:cs typeface="Calibri" panose="020F0502020204030204" pitchFamily="34" charset="0"/>
              </a:rPr>
              <a:t>Quantum Benchmarking in </a:t>
            </a:r>
          </a:p>
          <a:p>
            <a:r>
              <a:rPr lang="en-US" sz="2400" dirty="0">
                <a:cs typeface="Calibri" panose="020F0502020204030204" pitchFamily="34" charset="0"/>
              </a:rPr>
              <a:t>Aerospace, Automotive, and Biotechnology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F1E887-00C9-7898-4AED-666B1B0AC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027" y="1597730"/>
            <a:ext cx="4818239" cy="4818239"/>
          </a:xfrm>
          <a:prstGeom prst="rect">
            <a:avLst/>
          </a:prstGeom>
        </p:spPr>
      </p:pic>
      <p:pic>
        <p:nvPicPr>
          <p:cNvPr id="9218" name="Picture 2" descr="Quantum nature of Devs - fxguide">
            <a:extLst>
              <a:ext uri="{FF2B5EF4-FFF2-40B4-BE49-F238E27FC236}">
                <a16:creationId xmlns:a16="http://schemas.microsoft.com/office/drawing/2014/main" id="{B7A445C3-9E15-391B-ED68-BAAF2A1C87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0" r="29242"/>
          <a:stretch/>
        </p:blipFill>
        <p:spPr bwMode="auto">
          <a:xfrm>
            <a:off x="3738739" y="1339850"/>
            <a:ext cx="3368322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371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14914-DDD1-9C07-337E-3CD8C8166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T-Fermion: T Gate Counts from Analytic Estimates</a:t>
            </a:r>
            <a:br>
              <a:rPr lang="en-US" dirty="0"/>
            </a:br>
            <a:r>
              <a:rPr lang="en-US" dirty="0"/>
              <a:t>arXiv:2110.05899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41FBC3-978E-F1CD-8C24-B301FDFFA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287" y="1465557"/>
            <a:ext cx="5404333" cy="4612985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DA6169-2F73-AB2A-F5C5-8305D7F77BF4}"/>
                  </a:ext>
                </a:extLst>
              </p:cNvPr>
              <p:cNvSpPr txBox="1"/>
              <p:nvPr/>
            </p:nvSpPr>
            <p:spPr>
              <a:xfrm>
                <a:off x="7699400" y="1465557"/>
                <a:ext cx="3184190" cy="59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+mj-lt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+mj-lt"/>
                          </a:rPr>
                          <m:t>10</m:t>
                        </m:r>
                      </m:e>
                      <m:sup>
                        <m:r>
                          <a:rPr lang="en-US" sz="3200" b="0" i="1" smtClean="0">
                            <a:latin typeface="+mj-lt"/>
                          </a:rPr>
                          <m:t>48</m:t>
                        </m:r>
                      </m:sup>
                    </m:sSup>
                  </m:oMath>
                </a14:m>
                <a:r>
                  <a:rPr lang="en-US" sz="3200" dirty="0">
                    <a:latin typeface="+mj-lt"/>
                  </a:rPr>
                  <a:t> T gates!!!  </a:t>
                </a:r>
                <a:endParaRPr lang="en-US" dirty="0">
                  <a:latin typeface="+mj-lt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DA6169-2F73-AB2A-F5C5-8305D7F77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400" y="1465557"/>
                <a:ext cx="3184190" cy="595932"/>
              </a:xfrm>
              <a:prstGeom prst="rect">
                <a:avLst/>
              </a:prstGeom>
              <a:blipFill>
                <a:blip r:embed="rId3"/>
                <a:stretch>
                  <a:fillRect l="-1594" t="-10417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>
            <a:extLst>
              <a:ext uri="{FF2B5EF4-FFF2-40B4-BE49-F238E27FC236}">
                <a16:creationId xmlns:a16="http://schemas.microsoft.com/office/drawing/2014/main" id="{787E175C-D0B4-3FAF-CB8D-9E0BAF622F3A}"/>
              </a:ext>
            </a:extLst>
          </p:cNvPr>
          <p:cNvSpPr/>
          <p:nvPr/>
        </p:nvSpPr>
        <p:spPr bwMode="auto">
          <a:xfrm flipH="1">
            <a:off x="3165177" y="1656285"/>
            <a:ext cx="4329697" cy="203321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4E3589-E636-E698-FFE0-B759491DD488}"/>
              </a:ext>
            </a:extLst>
          </p:cNvPr>
          <p:cNvSpPr/>
          <p:nvPr/>
        </p:nvSpPr>
        <p:spPr bwMode="auto">
          <a:xfrm>
            <a:off x="0" y="6223000"/>
            <a:ext cx="12192000" cy="368300"/>
          </a:xfrm>
          <a:prstGeom prst="rect">
            <a:avLst/>
          </a:prstGeom>
          <a:solidFill>
            <a:schemeClr val="accent4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Estimating Cost of Quantum Chemistry Algorithms from Analytic Formulas results in absurd quantum resource estimates</a:t>
            </a:r>
            <a:endParaRPr lang="en-US" sz="1600" b="1" i="1" dirty="0">
              <a:solidFill>
                <a:prstClr val="white"/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E92043-DCB4-09B0-8298-4FDBBD395612}"/>
              </a:ext>
            </a:extLst>
          </p:cNvPr>
          <p:cNvSpPr txBox="1"/>
          <p:nvPr/>
        </p:nvSpPr>
        <p:spPr>
          <a:xfrm>
            <a:off x="6589879" y="2406394"/>
            <a:ext cx="51114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Classical quantum chemistry made previously exponentially difficult problems soluble by using clever techniques to bring FLOPs down orders of magnitude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The same will be true of T gate cost for implementing quantum phase estimation (QPE)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92AD4A-CB3C-27C0-8491-D5DA93C13E43}"/>
              </a:ext>
            </a:extLst>
          </p:cNvPr>
          <p:cNvSpPr txBox="1"/>
          <p:nvPr/>
        </p:nvSpPr>
        <p:spPr>
          <a:xfrm>
            <a:off x="1007327" y="1182836"/>
            <a:ext cx="5973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latin typeface="+mn-lt"/>
              </a:rPr>
              <a:t>T Gate Cost of Quantum Phase Estimation </a:t>
            </a:r>
          </a:p>
        </p:txBody>
      </p:sp>
    </p:spTree>
    <p:extLst>
      <p:ext uri="{BB962C8B-B14F-4D97-AF65-F5344CB8AC3E}">
        <p14:creationId xmlns:p14="http://schemas.microsoft.com/office/powerpoint/2010/main" val="2882145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B6E57-3159-76A7-7730-A15210A6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Plane Wave (DPW) Representation and QPE Resource Estimation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9018C73-5DAD-CA2D-D469-3B0DE8C117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534" y="1456766"/>
            <a:ext cx="7944667" cy="420138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9B5876-AB0E-E02C-EAD5-0B2543C33FF7}"/>
                  </a:ext>
                </a:extLst>
              </p:cNvPr>
              <p:cNvSpPr txBox="1"/>
              <p:nvPr/>
            </p:nvSpPr>
            <p:spPr>
              <a:xfrm>
                <a:off x="8671213" y="2506331"/>
                <a:ext cx="3101077" cy="21586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DPW QPE Resource Estimates:</a:t>
                </a:r>
              </a:p>
              <a:p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𝑙𝑜𝑔𝑖𝑐𝑎𝑙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=18675</m:t>
                      </m:r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=2.7×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9B5876-AB0E-E02C-EAD5-0B2543C33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1213" y="2506331"/>
                <a:ext cx="3101077" cy="2158668"/>
              </a:xfrm>
              <a:prstGeom prst="rect">
                <a:avLst/>
              </a:prstGeom>
              <a:blipFill>
                <a:blip r:embed="rId3"/>
                <a:stretch>
                  <a:fillRect l="-2857" t="-2339" r="-3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32A92F-07F7-EEC1-F4FF-D02BE1DE187D}"/>
                  </a:ext>
                </a:extLst>
              </p:cNvPr>
              <p:cNvSpPr txBox="1"/>
              <p:nvPr/>
            </p:nvSpPr>
            <p:spPr>
              <a:xfrm>
                <a:off x="6096000" y="5658146"/>
                <a:ext cx="57174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sz="2800" dirty="0">
                    <a:latin typeface="+mn-lt"/>
                  </a:rPr>
                  <a:t>Simulation a</a:t>
                </a:r>
                <a:r>
                  <a:rPr lang="en-US" sz="2800" b="0" dirty="0">
                    <a:latin typeface="+mn-lt"/>
                  </a:rPr>
                  <a:t>ccuracy: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cutoff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=40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Ry</m:t>
                    </m:r>
                  </m:oMath>
                </a14:m>
                <a:endParaRPr lang="en-US" sz="2800" b="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32A92F-07F7-EEC1-F4FF-D02BE1DE1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658146"/>
                <a:ext cx="5717463" cy="430887"/>
              </a:xfrm>
              <a:prstGeom prst="rect">
                <a:avLst/>
              </a:prstGeom>
              <a:blipFill>
                <a:blip r:embed="rId4"/>
                <a:stretch>
                  <a:fillRect l="-3991" t="-25714" r="-1774" b="-4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B8A14CB-5D63-1B59-C70E-E74CA7138C82}"/>
              </a:ext>
            </a:extLst>
          </p:cNvPr>
          <p:cNvSpPr/>
          <p:nvPr/>
        </p:nvSpPr>
        <p:spPr bwMode="auto">
          <a:xfrm>
            <a:off x="0" y="6223000"/>
            <a:ext cx="12192000" cy="368300"/>
          </a:xfrm>
          <a:prstGeom prst="rect">
            <a:avLst/>
          </a:prstGeom>
          <a:solidFill>
            <a:schemeClr val="accent4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i="1" dirty="0">
                <a:solidFill>
                  <a:prstClr val="white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Density Functional Theory (DFT) captures the geometry of thes</a:t>
            </a:r>
            <a:r>
              <a:rPr lang="en-US" sz="1600" b="1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systems but fails to produce FCI-quality GSEs</a:t>
            </a:r>
            <a:endParaRPr lang="en-US" sz="1600" b="1" i="1" dirty="0">
              <a:solidFill>
                <a:prstClr val="white"/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598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AE6774E-8157-48A6-4ACE-647C0D315C6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Microsoft Azure Resource Estimates:</a:t>
                </a:r>
                <a:br>
                  <a:rPr lang="en-US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𝟏𝟐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@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𝟏𝟖𝟎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AE6774E-8157-48A6-4ACE-647C0D315C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0000"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C6435D2-9624-42E5-51FB-5D0AF0497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6" y="1129175"/>
            <a:ext cx="12042607" cy="478548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AD6E2B-7817-B285-C927-5739BF56F3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5" t="42721" r="82361" b="17428"/>
          <a:stretch/>
        </p:blipFill>
        <p:spPr bwMode="auto">
          <a:xfrm>
            <a:off x="5289631" y="5043102"/>
            <a:ext cx="1938021" cy="174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2927062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CB2B4-EF92-E7F0-AE27-FDC85CC0B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Embedding Techniques with Unbounded Approximations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4D49B7-D665-D297-9BB8-678EBB2CD5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052" t="21988" r="14715" b="17284"/>
          <a:stretch/>
        </p:blipFill>
        <p:spPr>
          <a:xfrm>
            <a:off x="-7716" y="2023286"/>
            <a:ext cx="2776130" cy="30536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93FAA2-EF77-7496-82C3-AE21E1872F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80" t="21988" r="55712" b="17284"/>
          <a:stretch/>
        </p:blipFill>
        <p:spPr>
          <a:xfrm>
            <a:off x="5499409" y="2082695"/>
            <a:ext cx="2940405" cy="29624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ED0E88-8AB1-B5F7-902D-F71E8D4DB852}"/>
              </a:ext>
            </a:extLst>
          </p:cNvPr>
          <p:cNvSpPr txBox="1"/>
          <p:nvPr/>
        </p:nvSpPr>
        <p:spPr>
          <a:xfrm>
            <a:off x="1243199" y="1191320"/>
            <a:ext cx="6859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Localized Gaussian Basis, ”triple zeta”: cc-</a:t>
            </a:r>
            <a:r>
              <a:rPr lang="en-US" dirty="0" err="1">
                <a:latin typeface="+mn-lt"/>
              </a:rPr>
              <a:t>pVTZ</a:t>
            </a:r>
            <a:endParaRPr lang="en-US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D32315-AB1E-47AA-93F2-09A882506F6E}"/>
                  </a:ext>
                </a:extLst>
              </p:cNvPr>
              <p:cNvSpPr txBox="1"/>
              <p:nvPr/>
            </p:nvSpPr>
            <p:spPr>
              <a:xfrm>
                <a:off x="8869811" y="2240334"/>
                <a:ext cx="3101077" cy="1912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+mn-lt"/>
                  </a:rPr>
                  <a:t>Double Factorized QPE Resource Estimates:</a:t>
                </a:r>
              </a:p>
              <a:p>
                <a:endParaRPr lang="en-US" sz="2000" b="0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𝑙𝑜𝑔𝑖𝑐𝑎𝑙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=515</m:t>
                      </m:r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=3.5×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D32315-AB1E-47AA-93F2-09A882506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811" y="2240334"/>
                <a:ext cx="3101077" cy="1912447"/>
              </a:xfrm>
              <a:prstGeom prst="rect">
                <a:avLst/>
              </a:prstGeom>
              <a:blipFill>
                <a:blip r:embed="rId4"/>
                <a:stretch>
                  <a:fillRect l="-2041" t="-1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F70A69-AF8F-C1CB-5D7C-137B46FA3D28}"/>
                  </a:ext>
                </a:extLst>
              </p:cNvPr>
              <p:cNvSpPr txBox="1"/>
              <p:nvPr/>
            </p:nvSpPr>
            <p:spPr>
              <a:xfrm>
                <a:off x="1078475" y="5570618"/>
                <a:ext cx="6859845" cy="8967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𝐴𝑆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𝐻𝐹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AS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occ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𝑖𝑘𝑗𝑘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𝑖𝑘𝑘𝑗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F70A69-AF8F-C1CB-5D7C-137B46FA3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" y="5570618"/>
                <a:ext cx="6859845" cy="896720"/>
              </a:xfrm>
              <a:prstGeom prst="rect">
                <a:avLst/>
              </a:prstGeom>
              <a:blipFill>
                <a:blip r:embed="rId5"/>
                <a:stretch>
                  <a:fillRect t="-147222" b="-20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B6F73B-04B9-59AA-1177-E6CD65B2A544}"/>
                  </a:ext>
                </a:extLst>
              </p:cNvPr>
              <p:cNvSpPr txBox="1"/>
              <p:nvPr/>
            </p:nvSpPr>
            <p:spPr>
              <a:xfrm>
                <a:off x="8621449" y="4711197"/>
                <a:ext cx="33494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=22,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B6F73B-04B9-59AA-1177-E6CD65B2A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1449" y="4711197"/>
                <a:ext cx="3349439" cy="461665"/>
              </a:xfrm>
              <a:prstGeom prst="rect">
                <a:avLst/>
              </a:prstGeom>
              <a:blipFill>
                <a:blip r:embed="rId6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953C85-5ED4-1480-B79F-A1EC10FBD5AF}"/>
                  </a:ext>
                </a:extLst>
              </p:cNvPr>
              <p:cNvSpPr txBox="1"/>
              <p:nvPr/>
            </p:nvSpPr>
            <p:spPr>
              <a:xfrm>
                <a:off x="1458540" y="4711197"/>
                <a:ext cx="609971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𝐎</m:t>
                          </m:r>
                        </m:e>
                        <m:sub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@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𝐂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𝟔𝟎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953C85-5ED4-1480-B79F-A1EC10FBD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540" y="4711197"/>
                <a:ext cx="6099716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60FB0B1-78FD-3EDE-7EA5-386C2E4BAF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205" r="8421"/>
          <a:stretch/>
        </p:blipFill>
        <p:spPr>
          <a:xfrm>
            <a:off x="2994880" y="1768291"/>
            <a:ext cx="2667678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64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D0C68DD-A213-9689-254D-3F3A76897FFC}"/>
              </a:ext>
            </a:extLst>
          </p:cNvPr>
          <p:cNvSpPr txBox="1">
            <a:spLocks/>
          </p:cNvSpPr>
          <p:nvPr/>
        </p:nvSpPr>
        <p:spPr bwMode="auto">
          <a:xfrm>
            <a:off x="304800" y="3192873"/>
            <a:ext cx="6616262" cy="1040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24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85000"/>
              <a:buNone/>
              <a:defRPr sz="20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79000"/>
              <a:buNone/>
              <a:defRPr sz="18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7900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0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dirty="0"/>
              <a:t>Executive Summary</a:t>
            </a:r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73A5B1D5-3D29-A07C-F8DB-91965F88FFC2}"/>
              </a:ext>
            </a:extLst>
          </p:cNvPr>
          <p:cNvSpPr txBox="1">
            <a:spLocks/>
          </p:cNvSpPr>
          <p:nvPr/>
        </p:nvSpPr>
        <p:spPr bwMode="auto">
          <a:xfrm>
            <a:off x="1987550" y="304800"/>
            <a:ext cx="8432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487" tIns="44450" rIns="90487" bIns="44450" numCol="1" anchor="b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6000" b="1">
                <a:solidFill>
                  <a:srgbClr val="000000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400" dirty="0">
                <a:cs typeface="Calibri" panose="020F0502020204030204" pitchFamily="34" charset="0"/>
              </a:rPr>
              <a:t>Quantum Benchmarking in </a:t>
            </a:r>
          </a:p>
          <a:p>
            <a:r>
              <a:rPr lang="en-US" sz="2400" dirty="0">
                <a:cs typeface="Calibri" panose="020F0502020204030204" pitchFamily="34" charset="0"/>
              </a:rPr>
              <a:t>Aerospace, Automotive, and Biotechnology</a:t>
            </a:r>
            <a:endParaRPr lang="en-US" sz="2400" dirty="0"/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DAC80AB1-ACE2-7624-C429-4EA0EEADDA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360" t="6094"/>
          <a:stretch/>
        </p:blipFill>
        <p:spPr bwMode="auto">
          <a:xfrm>
            <a:off x="6239299" y="1362121"/>
            <a:ext cx="4684415" cy="5432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2964988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D0C68DD-A213-9689-254D-3F3A76897FFC}"/>
              </a:ext>
            </a:extLst>
          </p:cNvPr>
          <p:cNvSpPr txBox="1">
            <a:spLocks/>
          </p:cNvSpPr>
          <p:nvPr/>
        </p:nvSpPr>
        <p:spPr bwMode="auto">
          <a:xfrm>
            <a:off x="-412312" y="3381980"/>
            <a:ext cx="6616262" cy="1040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24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85000"/>
              <a:buNone/>
              <a:defRPr sz="20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79000"/>
              <a:buNone/>
              <a:defRPr sz="18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7900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0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dirty="0"/>
              <a:t>Conclusion</a:t>
            </a:r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73A5B1D5-3D29-A07C-F8DB-91965F88FFC2}"/>
              </a:ext>
            </a:extLst>
          </p:cNvPr>
          <p:cNvSpPr txBox="1">
            <a:spLocks/>
          </p:cNvSpPr>
          <p:nvPr/>
        </p:nvSpPr>
        <p:spPr bwMode="auto">
          <a:xfrm>
            <a:off x="1987550" y="304800"/>
            <a:ext cx="8432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487" tIns="44450" rIns="90487" bIns="44450" numCol="1" anchor="b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6000" b="1">
                <a:solidFill>
                  <a:srgbClr val="000000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400" dirty="0">
                <a:cs typeface="Calibri" panose="020F0502020204030204" pitchFamily="34" charset="0"/>
              </a:rPr>
              <a:t>Quantum Benchmarking in </a:t>
            </a:r>
          </a:p>
          <a:p>
            <a:r>
              <a:rPr lang="en-US" sz="2400" dirty="0">
                <a:cs typeface="Calibri" panose="020F0502020204030204" pitchFamily="34" charset="0"/>
              </a:rPr>
              <a:t>Aerospace, Automotive, and Biotechnology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FB4F03-8C5D-8131-AF31-433928E13D6E}"/>
                  </a:ext>
                </a:extLst>
              </p:cNvPr>
              <p:cNvSpPr txBox="1"/>
              <p:nvPr/>
            </p:nvSpPr>
            <p:spPr>
              <a:xfrm>
                <a:off x="5063651" y="4331265"/>
                <a:ext cx="6859845" cy="8967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𝐴𝑆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𝐻𝐹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AS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occ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𝑖𝑘𝑗𝑘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𝑖𝑘𝑘𝑗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FB4F03-8C5D-8131-AF31-433928E13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651" y="4331265"/>
                <a:ext cx="6859845" cy="896720"/>
              </a:xfrm>
              <a:prstGeom prst="rect">
                <a:avLst/>
              </a:prstGeom>
              <a:blipFill>
                <a:blip r:embed="rId3"/>
                <a:stretch>
                  <a:fillRect t="-150704" b="-20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6C58FA-1E1B-708D-6A56-4B348BAA60BC}"/>
                  </a:ext>
                </a:extLst>
              </p:cNvPr>
              <p:cNvSpPr txBox="1"/>
              <p:nvPr/>
            </p:nvSpPr>
            <p:spPr>
              <a:xfrm>
                <a:off x="6318586" y="5467892"/>
                <a:ext cx="4101764" cy="1086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lit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↓,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6C58FA-1E1B-708D-6A56-4B348BAA6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586" y="5467892"/>
                <a:ext cx="4101764" cy="1086772"/>
              </a:xfrm>
              <a:prstGeom prst="rect">
                <a:avLst/>
              </a:prstGeom>
              <a:blipFill>
                <a:blip r:embed="rId4"/>
                <a:stretch>
                  <a:fillRect l="-4630" t="-110465" r="-617" b="-165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073B646-73B8-7BDB-F57B-AF3287712AAF}"/>
              </a:ext>
            </a:extLst>
          </p:cNvPr>
          <p:cNvSpPr txBox="1"/>
          <p:nvPr/>
        </p:nvSpPr>
        <p:spPr>
          <a:xfrm>
            <a:off x="2503970" y="4548792"/>
            <a:ext cx="3213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Quantum Embedding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B80123-27D5-9C8B-9CA4-A8F37E8A44A2}"/>
              </a:ext>
            </a:extLst>
          </p:cNvPr>
          <p:cNvSpPr txBox="1"/>
          <p:nvPr/>
        </p:nvSpPr>
        <p:spPr>
          <a:xfrm>
            <a:off x="2407024" y="5678293"/>
            <a:ext cx="4263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Tensor Hypercontraction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5815C7-B40C-2B00-20FD-A205FED6D5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05" r="8421"/>
          <a:stretch/>
        </p:blipFill>
        <p:spPr>
          <a:xfrm>
            <a:off x="6849249" y="1201412"/>
            <a:ext cx="2667678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00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62ABF-A9E9-2A82-C2C8-7638CBA96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more Efficient Chemistry with Tensor Hypercontraction (</a:t>
            </a:r>
            <a:r>
              <a:rPr lang="en-US" dirty="0" err="1"/>
              <a:t>arXiv</a:t>
            </a:r>
            <a:r>
              <a:rPr lang="en-US" dirty="0"/>
              <a:t>: 2011.03494)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9F2A0E-9F64-F4B7-C205-E9CC8078C070}"/>
                  </a:ext>
                </a:extLst>
              </p:cNvPr>
              <p:cNvSpPr txBox="1"/>
              <p:nvPr/>
            </p:nvSpPr>
            <p:spPr>
              <a:xfrm>
                <a:off x="4819760" y="5835318"/>
                <a:ext cx="2108526" cy="504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𝑇𝐻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9F2A0E-9F64-F4B7-C205-E9CC8078C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760" y="5835318"/>
                <a:ext cx="2108526" cy="504625"/>
              </a:xfrm>
              <a:prstGeom prst="rect">
                <a:avLst/>
              </a:prstGeom>
              <a:blipFill>
                <a:blip r:embed="rId2"/>
                <a:stretch>
                  <a:fillRect l="-4192" t="-12195" r="-5988" b="-34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3CE07D6-E1C6-CAE0-ABC6-11BA264ECBF5}"/>
                  </a:ext>
                </a:extLst>
              </p:cNvPr>
              <p:cNvSpPr txBox="1"/>
              <p:nvPr/>
            </p:nvSpPr>
            <p:spPr>
              <a:xfrm>
                <a:off x="506886" y="5781822"/>
                <a:ext cx="2675028" cy="55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𝐷𝐹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ra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3CE07D6-E1C6-CAE0-ABC6-11BA264EC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886" y="5781822"/>
                <a:ext cx="2675028" cy="550472"/>
              </a:xfrm>
              <a:prstGeom prst="rect">
                <a:avLst/>
              </a:prstGeom>
              <a:blipFill>
                <a:blip r:embed="rId3"/>
                <a:stretch>
                  <a:fillRect l="-1415" t="-6818" r="-3302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71C879B-EE1E-44A3-F953-DB04117540BE}"/>
              </a:ext>
            </a:extLst>
          </p:cNvPr>
          <p:cNvSpPr txBox="1"/>
          <p:nvPr/>
        </p:nvSpPr>
        <p:spPr>
          <a:xfrm>
            <a:off x="3625279" y="5742986"/>
            <a:ext cx="884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4CB923-89A1-81A1-6F97-2B02AC8D0B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693"/>
          <a:stretch/>
        </p:blipFill>
        <p:spPr>
          <a:xfrm>
            <a:off x="7767951" y="1357956"/>
            <a:ext cx="2982991" cy="47986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2A135A0-8D0E-5BC3-66B6-0FF5886E161E}"/>
                  </a:ext>
                </a:extLst>
              </p:cNvPr>
              <p:cNvSpPr txBox="1"/>
              <p:nvPr/>
            </p:nvSpPr>
            <p:spPr>
              <a:xfrm>
                <a:off x="1900861" y="4022802"/>
                <a:ext cx="4709431" cy="1086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lit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↓,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2A135A0-8D0E-5BC3-66B6-0FF5886E1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861" y="4022802"/>
                <a:ext cx="4709431" cy="1086772"/>
              </a:xfrm>
              <a:prstGeom prst="rect">
                <a:avLst/>
              </a:prstGeom>
              <a:blipFill>
                <a:blip r:embed="rId5"/>
                <a:stretch>
                  <a:fillRect l="-806" t="-109195" r="-538" b="-16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Content Placeholder 9">
            <a:extLst>
              <a:ext uri="{FF2B5EF4-FFF2-40B4-BE49-F238E27FC236}">
                <a16:creationId xmlns:a16="http://schemas.microsoft.com/office/drawing/2014/main" id="{4B242C2C-0190-1C0D-BB5B-7BEF63D56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441058" y="1604717"/>
            <a:ext cx="5629039" cy="1364615"/>
          </a:xfr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424AA61-A19B-AED3-F58E-0C6F2A1AF78A}"/>
              </a:ext>
            </a:extLst>
          </p:cNvPr>
          <p:cNvSpPr/>
          <p:nvPr/>
        </p:nvSpPr>
        <p:spPr bwMode="auto">
          <a:xfrm>
            <a:off x="4079888" y="1691149"/>
            <a:ext cx="2831690" cy="1278183"/>
          </a:xfrm>
          <a:prstGeom prst="roundRect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566EADE4-CC0F-155B-1F2F-B7328A6E3A4E}"/>
              </a:ext>
            </a:extLst>
          </p:cNvPr>
          <p:cNvCxnSpPr>
            <a:stCxn id="18" idx="2"/>
            <a:endCxn id="16" idx="0"/>
          </p:cNvCxnSpPr>
          <p:nvPr/>
        </p:nvCxnSpPr>
        <p:spPr bwMode="auto">
          <a:xfrm rot="5400000">
            <a:off x="4348920" y="2875989"/>
            <a:ext cx="1053470" cy="1240156"/>
          </a:xfrm>
          <a:prstGeom prst="bentConnector3">
            <a:avLst/>
          </a:prstGeom>
          <a:solidFill>
            <a:srgbClr val="FFFFFF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3C72ABE-F484-0EDB-B055-4E2F1B94EFD2}"/>
              </a:ext>
            </a:extLst>
          </p:cNvPr>
          <p:cNvSpPr txBox="1"/>
          <p:nvPr/>
        </p:nvSpPr>
        <p:spPr>
          <a:xfrm>
            <a:off x="527205" y="5333339"/>
            <a:ext cx="3008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Double Factorization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FFE82D-93AE-F433-70F9-2156F4743D1C}"/>
              </a:ext>
            </a:extLst>
          </p:cNvPr>
          <p:cNvSpPr txBox="1"/>
          <p:nvPr/>
        </p:nvSpPr>
        <p:spPr>
          <a:xfrm>
            <a:off x="4375174" y="5337594"/>
            <a:ext cx="3303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Tensor Hypercontraction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A861C7E-D1F4-004D-BC17-6EA749B06D2E}"/>
              </a:ext>
            </a:extLst>
          </p:cNvPr>
          <p:cNvSpPr/>
          <p:nvPr/>
        </p:nvSpPr>
        <p:spPr bwMode="auto">
          <a:xfrm>
            <a:off x="7921252" y="3446246"/>
            <a:ext cx="2982991" cy="2053798"/>
          </a:xfrm>
          <a:prstGeom prst="roundRect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886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83A70-9016-CDF4-951A-B69868224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C07B0-C9B3-265C-3763-BBB847CC1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750" y="1478666"/>
            <a:ext cx="11582400" cy="4572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Ways to improve costs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QPE iterations!! Initial state prep and QMA-complete GSEE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Better model selection</a:t>
            </a:r>
          </a:p>
          <a:p>
            <a:pPr lvl="2"/>
            <a:r>
              <a:rPr lang="en-US" dirty="0"/>
              <a:t>Ozone Downfolding / Quantum Embedding</a:t>
            </a:r>
          </a:p>
          <a:p>
            <a:pPr marL="571500" lvl="2" indent="0">
              <a:buNone/>
            </a:pPr>
            <a:endParaRPr lang="en-US" dirty="0"/>
          </a:p>
          <a:p>
            <a:pPr lvl="1"/>
            <a:r>
              <a:rPr lang="en-US" dirty="0"/>
              <a:t>Better encoding selection (Hamiltonian)</a:t>
            </a:r>
          </a:p>
          <a:p>
            <a:pPr lvl="2"/>
            <a:r>
              <a:rPr lang="en-US" dirty="0"/>
              <a:t>Nb-rich -&gt; 1st Quantized</a:t>
            </a:r>
          </a:p>
          <a:p>
            <a:pPr lvl="2"/>
            <a:r>
              <a:rPr lang="en-US" dirty="0"/>
              <a:t>Ozone -&gt; Tensor hypercontraction</a:t>
            </a:r>
          </a:p>
          <a:p>
            <a:pPr marL="571500" lvl="2" indent="0">
              <a:buNone/>
            </a:pPr>
            <a:endParaRPr lang="en-US" dirty="0"/>
          </a:p>
          <a:p>
            <a:pPr lvl="1"/>
            <a:r>
              <a:rPr lang="en-US" dirty="0"/>
              <a:t>Compilation of quantum circuits</a:t>
            </a:r>
          </a:p>
          <a:p>
            <a:pPr lvl="2"/>
            <a:r>
              <a:rPr lang="en-US" dirty="0" err="1"/>
              <a:t>pyLIQTR</a:t>
            </a:r>
            <a:r>
              <a:rPr lang="en-US" dirty="0"/>
              <a:t>, </a:t>
            </a:r>
            <a:r>
              <a:rPr lang="en-US" dirty="0" err="1"/>
              <a:t>Qualtran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marL="571500" lvl="2" indent="0">
              <a:buNone/>
            </a:pPr>
            <a:endParaRPr lang="en-US" dirty="0"/>
          </a:p>
          <a:p>
            <a:pPr lvl="1"/>
            <a:r>
              <a:rPr lang="en-US" dirty="0"/>
              <a:t>Better algorithms and workflows</a:t>
            </a:r>
          </a:p>
        </p:txBody>
      </p:sp>
    </p:spTree>
    <p:extLst>
      <p:ext uri="{BB962C8B-B14F-4D97-AF65-F5344CB8AC3E}">
        <p14:creationId xmlns:p14="http://schemas.microsoft.com/office/powerpoint/2010/main" val="2195869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D0C68DD-A213-9689-254D-3F3A76897FFC}"/>
              </a:ext>
            </a:extLst>
          </p:cNvPr>
          <p:cNvSpPr txBox="1">
            <a:spLocks/>
          </p:cNvSpPr>
          <p:nvPr/>
        </p:nvSpPr>
        <p:spPr bwMode="auto">
          <a:xfrm>
            <a:off x="2787869" y="3294473"/>
            <a:ext cx="6616262" cy="1040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24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85000"/>
              <a:buNone/>
              <a:defRPr sz="20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79000"/>
              <a:buNone/>
              <a:defRPr sz="18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7900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0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dirty="0"/>
              <a:t>Extra Slides</a:t>
            </a:r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73A5B1D5-3D29-A07C-F8DB-91965F88FFC2}"/>
              </a:ext>
            </a:extLst>
          </p:cNvPr>
          <p:cNvSpPr txBox="1">
            <a:spLocks/>
          </p:cNvSpPr>
          <p:nvPr/>
        </p:nvSpPr>
        <p:spPr bwMode="auto">
          <a:xfrm>
            <a:off x="1987550" y="304800"/>
            <a:ext cx="8432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487" tIns="44450" rIns="90487" bIns="44450" numCol="1" anchor="b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6000" b="1">
                <a:solidFill>
                  <a:srgbClr val="000000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400" dirty="0">
                <a:cs typeface="Calibri" panose="020F0502020204030204" pitchFamily="34" charset="0"/>
              </a:rPr>
              <a:t>Quantum Benchmarking in </a:t>
            </a:r>
          </a:p>
          <a:p>
            <a:r>
              <a:rPr lang="en-US" sz="2400" dirty="0">
                <a:cs typeface="Calibri" panose="020F0502020204030204" pitchFamily="34" charset="0"/>
              </a:rPr>
              <a:t>Aerospace, Automotive, and Biotechnology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05088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9B3B4-AC98-A1AF-1694-C1FE7DD83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5777" y="277617"/>
            <a:ext cx="8432800" cy="685800"/>
          </a:xfrm>
        </p:spPr>
        <p:txBody>
          <a:bodyPr/>
          <a:lstStyle/>
          <a:p>
            <a:r>
              <a:rPr lang="en-US" dirty="0"/>
              <a:t>”The future is 1st quantized”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8C7586-179B-FD50-4CF9-376BCCB35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572" y="1616978"/>
            <a:ext cx="6094476" cy="1159568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0E1AC2C-F0F6-D265-553D-76BC252AA4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47855" y="1630705"/>
            <a:ext cx="4494593" cy="108959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C08DDD-A5FF-9ABE-574A-53BEF2AC8EAB}"/>
                  </a:ext>
                </a:extLst>
              </p:cNvPr>
              <p:cNvSpPr txBox="1"/>
              <p:nvPr/>
            </p:nvSpPr>
            <p:spPr>
              <a:xfrm>
                <a:off x="1039500" y="1248396"/>
                <a:ext cx="41031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 DPW Space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𝑠𝑜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C08DDD-A5FF-9ABE-574A-53BEF2AC8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500" y="1248396"/>
                <a:ext cx="4103175" cy="369332"/>
              </a:xfrm>
              <a:prstGeom prst="rect">
                <a:avLst/>
              </a:prstGeom>
              <a:blipFill>
                <a:blip r:embed="rId5"/>
                <a:stretch>
                  <a:fillRect l="-3086" t="-2666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9A59845-5BA2-4DC7-C544-1051DE7F6327}"/>
              </a:ext>
            </a:extLst>
          </p:cNvPr>
          <p:cNvSpPr txBox="1"/>
          <p:nvPr/>
        </p:nvSpPr>
        <p:spPr>
          <a:xfrm>
            <a:off x="9144762" y="6084223"/>
            <a:ext cx="60944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arXiv:2204.11890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C32F04-9636-BE29-A205-916068A624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301" r="5310" b="10688"/>
          <a:stretch/>
        </p:blipFill>
        <p:spPr>
          <a:xfrm>
            <a:off x="1686165" y="3313046"/>
            <a:ext cx="4677160" cy="33873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F70DDB-BEB9-A702-FADA-92EC83C4E5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2700" y="2776546"/>
            <a:ext cx="4677160" cy="28614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CF49D9-4F36-3840-7610-825094C31669}"/>
              </a:ext>
            </a:extLst>
          </p:cNvPr>
          <p:cNvSpPr txBox="1"/>
          <p:nvPr/>
        </p:nvSpPr>
        <p:spPr>
          <a:xfrm>
            <a:off x="6287096" y="362603"/>
            <a:ext cx="60944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arXiv</a:t>
            </a:r>
            <a:r>
              <a:rPr lang="en-US" dirty="0"/>
              <a:t>: 2105.12767, </a:t>
            </a:r>
            <a:r>
              <a:rPr lang="en-US" dirty="0" err="1"/>
              <a:t>Su</a:t>
            </a:r>
            <a:r>
              <a:rPr lang="en-US" dirty="0"/>
              <a:t>, et al.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EF5D9D-5F38-DA52-582F-DAA7BDF92582}"/>
                  </a:ext>
                </a:extLst>
              </p:cNvPr>
              <p:cNvSpPr txBox="1"/>
              <p:nvPr/>
            </p:nvSpPr>
            <p:spPr>
              <a:xfrm>
                <a:off x="5953043" y="1251390"/>
                <a:ext cx="7620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/>
                  <a:t>Plane Wave Space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𝑠𝑜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EF5D9D-5F38-DA52-582F-DAA7BDF92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043" y="1251390"/>
                <a:ext cx="7620000" cy="461665"/>
              </a:xfrm>
              <a:prstGeom prst="rect">
                <a:avLst/>
              </a:prstGeom>
              <a:blipFill>
                <a:blip r:embed="rId8"/>
                <a:stretch>
                  <a:fillRect l="-1165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E33F1086-59A7-A2FF-6329-CE5871582451}"/>
              </a:ext>
            </a:extLst>
          </p:cNvPr>
          <p:cNvSpPr txBox="1"/>
          <p:nvPr/>
        </p:nvSpPr>
        <p:spPr>
          <a:xfrm>
            <a:off x="1774442" y="3018259"/>
            <a:ext cx="503400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T-Fermion Estimates for Li-ion Cathode</a:t>
            </a:r>
          </a:p>
        </p:txBody>
      </p:sp>
    </p:spTree>
    <p:extLst>
      <p:ext uri="{BB962C8B-B14F-4D97-AF65-F5344CB8AC3E}">
        <p14:creationId xmlns:p14="http://schemas.microsoft.com/office/powerpoint/2010/main" val="345738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19B83-EBD7-6EBC-6142-8DC940320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Plane Wave Resource Estimates with </a:t>
            </a:r>
            <a:r>
              <a:rPr lang="en-US" dirty="0" err="1"/>
              <a:t>pyLIQTR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9A13D5-7C20-BE2D-DF02-D5A46459D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6899"/>
          <a:stretch/>
        </p:blipFill>
        <p:spPr>
          <a:xfrm>
            <a:off x="4536853" y="1513912"/>
            <a:ext cx="4350081" cy="4282687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D64FFAD-5926-FF35-E5F8-00EB60C92B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284" t="8793"/>
          <a:stretch/>
        </p:blipFill>
        <p:spPr bwMode="auto">
          <a:xfrm>
            <a:off x="8869617" y="2111445"/>
            <a:ext cx="3322383" cy="3505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855E00C4-C501-55FC-4B52-07497E4381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483"/>
          <a:stretch/>
        </p:blipFill>
        <p:spPr bwMode="auto">
          <a:xfrm>
            <a:off x="0" y="1513912"/>
            <a:ext cx="4562153" cy="4307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8680FE-236C-FB66-82FC-084B8C282F24}"/>
              </a:ext>
            </a:extLst>
          </p:cNvPr>
          <p:cNvSpPr txBox="1"/>
          <p:nvPr/>
        </p:nvSpPr>
        <p:spPr>
          <a:xfrm>
            <a:off x="3131574" y="5956944"/>
            <a:ext cx="5928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DPW encoding has high qubit cost!</a:t>
            </a:r>
          </a:p>
        </p:txBody>
      </p:sp>
    </p:spTree>
    <p:extLst>
      <p:ext uri="{BB962C8B-B14F-4D97-AF65-F5344CB8AC3E}">
        <p14:creationId xmlns:p14="http://schemas.microsoft.com/office/powerpoint/2010/main" val="781121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F326A-494C-ED0F-E410-F3AA26AF4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Azure Resource Estimates: Logical and Physical Resources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09CF01-7977-9D82-BD9F-3FAFA82390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327" y="1253726"/>
            <a:ext cx="10817246" cy="3630789"/>
          </a:xfr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AAC0508-B468-C81C-9727-0EFFE823B7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5" t="42721" r="82361" b="17428"/>
          <a:stretch/>
        </p:blipFill>
        <p:spPr bwMode="auto">
          <a:xfrm>
            <a:off x="4903998" y="4973228"/>
            <a:ext cx="1859547" cy="1672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33952742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89A182-A124-4BAD-C226-5309AEAA2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1135" y="166070"/>
            <a:ext cx="84328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Chemical</a:t>
            </a:r>
            <a:r>
              <a:rPr lang="en-US" i="1" dirty="0"/>
              <a:t> </a:t>
            </a:r>
            <a:r>
              <a:rPr lang="en-US" dirty="0"/>
              <a:t>Synthesis within Carbon Nano-cages (Endofullerenes)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2818F-D1CF-64A0-FE46-129514658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315" y="1236374"/>
            <a:ext cx="5504909" cy="56090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51BBC0-8D8C-BAA4-0107-695C6CD71C23}"/>
              </a:ext>
            </a:extLst>
          </p:cNvPr>
          <p:cNvSpPr txBox="1"/>
          <p:nvPr/>
        </p:nvSpPr>
        <p:spPr>
          <a:xfrm>
            <a:off x="255682" y="1248921"/>
            <a:ext cx="66729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S. </a:t>
            </a:r>
            <a:r>
              <a:rPr lang="en-US" sz="1800" dirty="0" err="1"/>
              <a:t>Naseri</a:t>
            </a:r>
            <a:r>
              <a:rPr lang="en-US" sz="1800" dirty="0"/>
              <a:t> and M. Bock, </a:t>
            </a:r>
            <a:r>
              <a:rPr lang="en-US" sz="1800" i="1" dirty="0"/>
              <a:t>Endohedral fullerenes having enclosed therein one or more ozone molecules, and their use as a UV-absorbing agent</a:t>
            </a:r>
            <a:r>
              <a:rPr lang="en-US" sz="1800" dirty="0"/>
              <a:t>, Google Patents, 2014.</a:t>
            </a:r>
          </a:p>
        </p:txBody>
      </p:sp>
      <p:pic>
        <p:nvPicPr>
          <p:cNvPr id="8" name="Content Placeholder 12">
            <a:extLst>
              <a:ext uri="{FF2B5EF4-FFF2-40B4-BE49-F238E27FC236}">
                <a16:creationId xmlns:a16="http://schemas.microsoft.com/office/drawing/2014/main" id="{F01331E5-F749-91FF-D81C-D9C88FB54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81848" y="3165266"/>
            <a:ext cx="2978575" cy="3130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A8A1D2-22EE-A029-127F-0C848FC7B538}"/>
                  </a:ext>
                </a:extLst>
              </p:cNvPr>
              <p:cNvSpPr txBox="1"/>
              <p:nvPr/>
            </p:nvSpPr>
            <p:spPr>
              <a:xfrm>
                <a:off x="648102" y="3263296"/>
                <a:ext cx="387928" cy="400110"/>
              </a:xfrm>
              <a:prstGeom prst="rect">
                <a:avLst/>
              </a:prstGeom>
              <a:solidFill>
                <a:srgbClr val="B2B2B2"/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60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A8A1D2-22EE-A029-127F-0C848FC7B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02" y="3263296"/>
                <a:ext cx="387928" cy="400110"/>
              </a:xfrm>
              <a:prstGeom prst="rect">
                <a:avLst/>
              </a:prstGeom>
              <a:blipFill>
                <a:blip r:embed="rId5"/>
                <a:stretch>
                  <a:fillRect l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AB373A8-C7C4-0B64-DCC0-F7905F2E7553}"/>
              </a:ext>
            </a:extLst>
          </p:cNvPr>
          <p:cNvSpPr txBox="1"/>
          <p:nvPr/>
        </p:nvSpPr>
        <p:spPr>
          <a:xfrm>
            <a:off x="-84322" y="2518935"/>
            <a:ext cx="411091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b="1" dirty="0">
                <a:latin typeface="Times" pitchFamily="2" charset="0"/>
              </a:rPr>
              <a:t>Hydrogen-containing Cage opening after 800 fs MD simulation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2191EB-D1A0-024B-95FE-041F0B4AEF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039" t="25373" r="34286" b="9608"/>
          <a:stretch/>
        </p:blipFill>
        <p:spPr>
          <a:xfrm>
            <a:off x="4162547" y="2033244"/>
            <a:ext cx="2352107" cy="26313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E77BC3-5F9C-E973-86D0-095691DA7E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8798" y="4685750"/>
            <a:ext cx="6253033" cy="2049688"/>
          </a:xfrm>
          <a:prstGeom prst="rect">
            <a:avLst/>
          </a:prstGeom>
        </p:spPr>
      </p:pic>
      <p:pic>
        <p:nvPicPr>
          <p:cNvPr id="8194" name="Picture 2" descr="99.5% Fullerene C60 Powder Carbon 60 1gram in Glass Vial-Same Day Priority  Shipping">
            <a:extLst>
              <a:ext uri="{FF2B5EF4-FFF2-40B4-BE49-F238E27FC236}">
                <a16:creationId xmlns:a16="http://schemas.microsoft.com/office/drawing/2014/main" id="{4CAD2B42-B8E8-2D7C-2005-450B9B751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519" y="3663406"/>
            <a:ext cx="1962746" cy="154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9528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0E5D0-4957-D90A-C8B0-7C9FB8B09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Burning Oxygen-containing Endofullerenes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1F6BA2-57AB-EF05-E762-387B517312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538" y="1091502"/>
            <a:ext cx="5998311" cy="546169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87330C-FF18-4816-9AC2-D2EA7118A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168" y="2994255"/>
            <a:ext cx="5687470" cy="18643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59B412-E827-EBE6-78B0-5B6938407D89}"/>
              </a:ext>
            </a:extLst>
          </p:cNvPr>
          <p:cNvSpPr txBox="1"/>
          <p:nvPr/>
        </p:nvSpPr>
        <p:spPr>
          <a:xfrm>
            <a:off x="6427168" y="4858557"/>
            <a:ext cx="568747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S. </a:t>
            </a:r>
            <a:r>
              <a:rPr lang="en-US" sz="1600" dirty="0" err="1"/>
              <a:t>Naseri</a:t>
            </a:r>
            <a:r>
              <a:rPr lang="en-US" sz="1600" dirty="0"/>
              <a:t> and M. Bock, </a:t>
            </a:r>
            <a:r>
              <a:rPr lang="en-US" sz="1600" i="1" dirty="0"/>
              <a:t>Endohedral fullerenes having enclosed therein one or more ozone molecules, and their use as a UV-absorbing agent</a:t>
            </a:r>
            <a:r>
              <a:rPr lang="en-US" sz="1600" dirty="0"/>
              <a:t>, Google Patents, 2014.</a:t>
            </a:r>
          </a:p>
          <a:p>
            <a:endParaRPr lang="en-US" sz="1600" dirty="0"/>
          </a:p>
          <a:p>
            <a:r>
              <a:rPr lang="en-US" sz="1600" dirty="0" err="1"/>
              <a:t>Ermakov</a:t>
            </a:r>
            <a:r>
              <a:rPr lang="en-US" sz="1600" dirty="0"/>
              <a:t>, V., </a:t>
            </a:r>
            <a:r>
              <a:rPr lang="en-US" sz="1600" dirty="0" err="1"/>
              <a:t>Alaferdov</a:t>
            </a:r>
            <a:r>
              <a:rPr lang="en-US" sz="1600" dirty="0"/>
              <a:t>, A., </a:t>
            </a:r>
            <a:r>
              <a:rPr lang="en-US" sz="1600" dirty="0" err="1"/>
              <a:t>Vaz</a:t>
            </a:r>
            <a:r>
              <a:rPr lang="en-US" sz="1600" dirty="0"/>
              <a:t>, A. et al. </a:t>
            </a:r>
            <a:r>
              <a:rPr lang="en-US" sz="1600" i="1" dirty="0"/>
              <a:t>Burning Graphene Layer-by-Layer</a:t>
            </a:r>
            <a:r>
              <a:rPr lang="en-US" sz="1600" dirty="0"/>
              <a:t>. Sci Rep 5, 11546 (2015). https://</a:t>
            </a:r>
            <a:r>
              <a:rPr lang="en-US" sz="1600" dirty="0" err="1"/>
              <a:t>doi.org</a:t>
            </a:r>
            <a:r>
              <a:rPr lang="en-US" sz="1600" dirty="0"/>
              <a:t>/10.1038/srep11546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4EA7F6-22BB-D294-879F-173446AEA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953" y="1296015"/>
            <a:ext cx="45339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433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9F7A4-F9CC-949F-5532-09470B605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02BEFC-2229-87FF-1627-2897B27BD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56418"/>
            <a:ext cx="7772400" cy="539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493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1D63C-295E-06F6-B81A-8FC715A1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Elusive Cyclic Form of Ozone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EF5117-FCAD-97ED-FBC4-486FD3576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5617" y="1674158"/>
            <a:ext cx="1440573" cy="1073881"/>
          </a:xfrm>
        </p:spPr>
      </p:pic>
      <p:pic>
        <p:nvPicPr>
          <p:cNvPr id="1026" name="Picture 2" descr="United Launch Alliance - Wikipedia">
            <a:extLst>
              <a:ext uri="{FF2B5EF4-FFF2-40B4-BE49-F238E27FC236}">
                <a16:creationId xmlns:a16="http://schemas.microsoft.com/office/drawing/2014/main" id="{2B986B0B-452D-A5CA-737D-8E3065DC7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4788" y="1157869"/>
            <a:ext cx="3533055" cy="545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9AC270-3C65-36B6-F1CE-C2C1101A2C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9576" y="1769119"/>
            <a:ext cx="1537840" cy="883559"/>
          </a:xfrm>
          <a:prstGeom prst="rect">
            <a:avLst/>
          </a:prstGeom>
        </p:spPr>
      </p:pic>
      <p:pic>
        <p:nvPicPr>
          <p:cNvPr id="1030" name="Picture 6" descr="AsapSCIENCE — cenchempics: LIQUID OXYGEN Shown above is a...">
            <a:extLst>
              <a:ext uri="{FF2B5EF4-FFF2-40B4-BE49-F238E27FC236}">
                <a16:creationId xmlns:a16="http://schemas.microsoft.com/office/drawing/2014/main" id="{56420CFF-8DF2-361F-AD71-8B8B383E40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65"/>
          <a:stretch/>
        </p:blipFill>
        <p:spPr bwMode="auto">
          <a:xfrm>
            <a:off x="4556214" y="1192496"/>
            <a:ext cx="3583872" cy="247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562F8F-50D9-4243-A704-F2CE3732DFE1}"/>
              </a:ext>
            </a:extLst>
          </p:cNvPr>
          <p:cNvSpPr txBox="1"/>
          <p:nvPr/>
        </p:nvSpPr>
        <p:spPr>
          <a:xfrm>
            <a:off x="100201" y="2486584"/>
            <a:ext cx="4091311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r>
              <a:rPr lang="en-US" sz="1800" b="0" i="0" dirty="0">
                <a:effectLst/>
                <a:latin typeface="+mn-lt"/>
              </a:rPr>
              <a:t>Temple University's Center for Advanced Photonics Research was awarded a one-year, $1.25 million grant to develop </a:t>
            </a:r>
            <a:r>
              <a:rPr lang="en-US" sz="1800" b="0" i="1" dirty="0">
                <a:effectLst/>
                <a:latin typeface="+mn-lt"/>
              </a:rPr>
              <a:t>cyclic ozone </a:t>
            </a:r>
            <a:r>
              <a:rPr lang="en-US" sz="1800" b="0" i="0" dirty="0">
                <a:effectLst/>
                <a:latin typeface="+mn-lt"/>
              </a:rPr>
              <a:t>by the Defense Advanced Research Projects Administration (DARPA, 2005)</a:t>
            </a:r>
          </a:p>
          <a:p>
            <a:endParaRPr lang="en-US" sz="1600" dirty="0">
              <a:solidFill>
                <a:srgbClr val="333333"/>
              </a:solidFill>
              <a:latin typeface="+mn-lt"/>
            </a:endParaRPr>
          </a:p>
          <a:p>
            <a:endParaRPr lang="en-US" sz="1400" dirty="0">
              <a:solidFill>
                <a:srgbClr val="333333"/>
              </a:solidFill>
              <a:latin typeface="+mn-lt"/>
            </a:endParaRPr>
          </a:p>
          <a:p>
            <a:r>
              <a:rPr lang="en-US" sz="1800" b="0" i="1" dirty="0">
                <a:effectLst/>
                <a:latin typeface="+mn-lt"/>
              </a:rPr>
              <a:t>Cyclic ozone </a:t>
            </a:r>
            <a:r>
              <a:rPr lang="en-US" sz="1800" b="0" i="0" dirty="0">
                <a:effectLst/>
                <a:latin typeface="+mn-lt"/>
              </a:rPr>
              <a:t>offers the potential for up to an extra 1/3 more payload (kg) per rocket when burned with liquid hydrogen</a:t>
            </a:r>
          </a:p>
          <a:p>
            <a:endParaRPr lang="en-US" sz="2000" dirty="0">
              <a:latin typeface="+mn-lt"/>
            </a:endParaRPr>
          </a:p>
        </p:txBody>
      </p: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AB554C39-350E-FC03-7182-38EA22C452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4302494" y="3910251"/>
            <a:ext cx="4091311" cy="2687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91F2843-AFFE-914E-DFF1-B3FA0D981C66}"/>
                  </a:ext>
                </a:extLst>
              </p:cNvPr>
              <p:cNvSpPr txBox="1"/>
              <p:nvPr/>
            </p:nvSpPr>
            <p:spPr>
              <a:xfrm>
                <a:off x="431668" y="1203972"/>
                <a:ext cx="17141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+mn-lt"/>
                  </a:rPr>
                  <a:t>Cyclic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US" b="1" dirty="0">
                  <a:latin typeface="+mn-lt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91F2843-AFFE-914E-DFF1-B3FA0D981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68" y="1203972"/>
                <a:ext cx="1714189" cy="461665"/>
              </a:xfrm>
              <a:prstGeom prst="rect">
                <a:avLst/>
              </a:prstGeom>
              <a:blipFill>
                <a:blip r:embed="rId8"/>
                <a:stretch>
                  <a:fillRect l="-5926" t="-13514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B0130E-E14F-673F-16F0-E64DF69E308E}"/>
                  </a:ext>
                </a:extLst>
              </p:cNvPr>
              <p:cNvSpPr txBox="1"/>
              <p:nvPr/>
            </p:nvSpPr>
            <p:spPr>
              <a:xfrm>
                <a:off x="2433674" y="1246400"/>
                <a:ext cx="14940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+mn-lt"/>
                  </a:rPr>
                  <a:t>Bent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US" b="1" dirty="0">
                  <a:latin typeface="+mn-lt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B0130E-E14F-673F-16F0-E64DF69E3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674" y="1246400"/>
                <a:ext cx="1494013" cy="461665"/>
              </a:xfrm>
              <a:prstGeom prst="rect">
                <a:avLst/>
              </a:prstGeom>
              <a:blipFill>
                <a:blip r:embed="rId9"/>
                <a:stretch>
                  <a:fillRect l="-5882"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104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41D34-7833-CDFE-FB02-CA5C67FFA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Derived Utility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54CF6A-F3C4-10BA-AE65-FCE5C255B78F}"/>
              </a:ext>
            </a:extLst>
          </p:cNvPr>
          <p:cNvSpPr txBox="1"/>
          <p:nvPr/>
        </p:nvSpPr>
        <p:spPr>
          <a:xfrm>
            <a:off x="345687" y="1997839"/>
            <a:ext cx="724829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effectLst/>
                <a:latin typeface="+mn-lt"/>
              </a:rPr>
              <a:t>With a reusable rocket, the Falcon heavy can carry 63,800 kg to LEO and 26,700 kg to GTO at a launch cost of $ 97 million. This equates to $ 1520 per kg to LEO and $ 3633 per kg to GTO.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b="0" i="0" dirty="0">
                <a:effectLst/>
                <a:latin typeface="+mn-lt"/>
              </a:rPr>
              <a:t>If cyclic ozone was capable of allowing these rockets to carry one third more payload, this would equate roughly to a value of $ 32 million per rocket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SpaceX aims for 148 launches in 2024, at this rate of launches, if constant, would save 47.36 billion dollars over 10 years</a:t>
            </a:r>
            <a:endParaRPr lang="en-US" dirty="0"/>
          </a:p>
        </p:txBody>
      </p:sp>
      <p:pic>
        <p:nvPicPr>
          <p:cNvPr id="2050" name="Picture 2" descr="Falcon Heavy - Wikipedia">
            <a:extLst>
              <a:ext uri="{FF2B5EF4-FFF2-40B4-BE49-F238E27FC236}">
                <a16:creationId xmlns:a16="http://schemas.microsoft.com/office/drawing/2014/main" id="{43BF09AF-5851-C8DA-3BC9-E8D7F93A6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849" y="1287989"/>
            <a:ext cx="3157705" cy="473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703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1268A-CFE4-FB2A-BBCF-3D2939717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Fullerene Surgery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0EC493-2C56-3E81-79A8-2FF8E67070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39" t="25373" r="34286" b="9608"/>
          <a:stretch/>
        </p:blipFill>
        <p:spPr>
          <a:xfrm>
            <a:off x="8514145" y="1760926"/>
            <a:ext cx="3328450" cy="37235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83D0AB9-B7F3-8A97-A682-0D6CCB553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94" y="1147530"/>
            <a:ext cx="7438236" cy="496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7C575C5-AEFE-16DF-4536-3333ECFF8C6F}"/>
              </a:ext>
            </a:extLst>
          </p:cNvPr>
          <p:cNvSpPr/>
          <p:nvPr/>
        </p:nvSpPr>
        <p:spPr bwMode="auto">
          <a:xfrm>
            <a:off x="0" y="6223000"/>
            <a:ext cx="12192000" cy="368300"/>
          </a:xfrm>
          <a:prstGeom prst="rect">
            <a:avLst/>
          </a:prstGeom>
          <a:solidFill>
            <a:schemeClr val="accent4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i="1" dirty="0">
                <a:solidFill>
                  <a:prstClr val="white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Encapsulating </a:t>
            </a:r>
            <a:r>
              <a:rPr lang="en-US" sz="1600" b="1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600" b="1" i="1" dirty="0">
                <a:solidFill>
                  <a:prstClr val="white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mall molecules within fullerene </a:t>
            </a:r>
            <a:r>
              <a:rPr lang="en-US" sz="1600" b="1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600" b="1" i="1" dirty="0">
                <a:solidFill>
                  <a:prstClr val="white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ages shows promise for a novel method of chemical synthesis</a:t>
            </a:r>
          </a:p>
        </p:txBody>
      </p:sp>
    </p:spTree>
    <p:extLst>
      <p:ext uri="{BB962C8B-B14F-4D97-AF65-F5344CB8AC3E}">
        <p14:creationId xmlns:p14="http://schemas.microsoft.com/office/powerpoint/2010/main" val="1210062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DB6D8-797B-E6AB-CAE8-B81B0CC2E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Hierarchy of </a:t>
            </a:r>
            <a:r>
              <a:rPr lang="en-US" i="1" dirty="0"/>
              <a:t>Endofullerenes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9AFB71-D259-858C-98E6-EFC8D3DE29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6094"/>
          <a:stretch/>
        </p:blipFill>
        <p:spPr>
          <a:xfrm>
            <a:off x="225153" y="1572322"/>
            <a:ext cx="11741693" cy="4172042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BEAADC2-41A6-04E1-0D30-44BC7686AA15}"/>
              </a:ext>
            </a:extLst>
          </p:cNvPr>
          <p:cNvSpPr/>
          <p:nvPr/>
        </p:nvSpPr>
        <p:spPr bwMode="auto">
          <a:xfrm>
            <a:off x="0" y="6223000"/>
            <a:ext cx="12192000" cy="368300"/>
          </a:xfrm>
          <a:prstGeom prst="rect">
            <a:avLst/>
          </a:prstGeom>
          <a:solidFill>
            <a:schemeClr val="accent4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i="1" dirty="0">
                <a:solidFill>
                  <a:prstClr val="white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Density Functional Theory (DFT) captures the geometry of thes</a:t>
            </a:r>
            <a:r>
              <a:rPr lang="en-US" sz="1600" b="1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systems but fails to produce FCI-quality GSEs</a:t>
            </a:r>
            <a:endParaRPr lang="en-US" sz="1600" b="1" i="1" dirty="0">
              <a:solidFill>
                <a:prstClr val="white"/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21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D0C68DD-A213-9689-254D-3F3A76897FFC}"/>
              </a:ext>
            </a:extLst>
          </p:cNvPr>
          <p:cNvSpPr txBox="1">
            <a:spLocks/>
          </p:cNvSpPr>
          <p:nvPr/>
        </p:nvSpPr>
        <p:spPr bwMode="auto">
          <a:xfrm>
            <a:off x="304800" y="2641544"/>
            <a:ext cx="6616262" cy="1040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24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85000"/>
              <a:buNone/>
              <a:defRPr sz="20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79000"/>
              <a:buNone/>
              <a:defRPr sz="18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7900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0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dirty="0"/>
              <a:t>Quantum Computational Formulation</a:t>
            </a:r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73A5B1D5-3D29-A07C-F8DB-91965F88FFC2}"/>
              </a:ext>
            </a:extLst>
          </p:cNvPr>
          <p:cNvSpPr txBox="1">
            <a:spLocks/>
          </p:cNvSpPr>
          <p:nvPr/>
        </p:nvSpPr>
        <p:spPr bwMode="auto">
          <a:xfrm>
            <a:off x="1987550" y="304800"/>
            <a:ext cx="8432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487" tIns="44450" rIns="90487" bIns="44450" numCol="1" anchor="b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6000" b="1">
                <a:solidFill>
                  <a:srgbClr val="000000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400" dirty="0">
                <a:cs typeface="Calibri" panose="020F0502020204030204" pitchFamily="34" charset="0"/>
              </a:rPr>
              <a:t>Quantum Benchmarking in </a:t>
            </a:r>
          </a:p>
          <a:p>
            <a:r>
              <a:rPr lang="en-US" sz="2400" dirty="0">
                <a:cs typeface="Calibri" panose="020F0502020204030204" pitchFamily="34" charset="0"/>
              </a:rPr>
              <a:t>Aerospace, Automotive, and Biotechnology</a:t>
            </a:r>
            <a:endParaRPr lang="en-US" sz="2400" dirty="0"/>
          </a:p>
        </p:txBody>
      </p: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BC773425-DB99-2332-710F-CE750F7680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20" b="3381"/>
          <a:stretch/>
        </p:blipFill>
        <p:spPr bwMode="auto">
          <a:xfrm>
            <a:off x="6698194" y="1159717"/>
            <a:ext cx="5470077" cy="5283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9288EE-E3D0-42ED-0ACC-7F3D203BD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53" y="3682068"/>
            <a:ext cx="5463647" cy="224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96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18B81-5B5B-F7CC-C440-A0D3C4096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 Structure and Ground State Energy Estimation (GSEE)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2B0FAE-643E-8B5D-4C7B-471881E22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65" y="1373031"/>
            <a:ext cx="5627544" cy="281377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AF9AA79-B524-EB7B-0779-2472E74F7D33}"/>
                  </a:ext>
                </a:extLst>
              </p:cNvPr>
              <p:cNvSpPr txBox="1"/>
              <p:nvPr/>
            </p:nvSpPr>
            <p:spPr>
              <a:xfrm>
                <a:off x="4461391" y="1344398"/>
                <a:ext cx="2070695" cy="442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d>
                        <m:dPr>
                          <m:begChr m:val="|"/>
                          <m:endChr m:val="⟩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AF9AA79-B524-EB7B-0779-2472E74F7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391" y="1344398"/>
                <a:ext cx="2070695" cy="442429"/>
              </a:xfrm>
              <a:prstGeom prst="rect">
                <a:avLst/>
              </a:prstGeom>
              <a:blipFill>
                <a:blip r:embed="rId4"/>
                <a:stretch>
                  <a:fillRect l="-3659" t="-20000" r="-5488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36E29D-23C6-E561-F319-10439CF27A4D}"/>
                  </a:ext>
                </a:extLst>
              </p:cNvPr>
              <p:cNvSpPr txBox="1"/>
              <p:nvPr/>
            </p:nvSpPr>
            <p:spPr>
              <a:xfrm>
                <a:off x="2226503" y="1607411"/>
                <a:ext cx="425950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36E29D-23C6-E561-F319-10439CF27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503" y="1607411"/>
                <a:ext cx="425950" cy="379206"/>
              </a:xfrm>
              <a:prstGeom prst="rect">
                <a:avLst/>
              </a:prstGeom>
              <a:blipFill>
                <a:blip r:embed="rId5"/>
                <a:stretch>
                  <a:fillRect l="-14706" t="-19355" r="-5882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6E9F55-AA54-BD31-F7C1-A7B8051AE9C2}"/>
                  </a:ext>
                </a:extLst>
              </p:cNvPr>
              <p:cNvSpPr txBox="1"/>
              <p:nvPr/>
            </p:nvSpPr>
            <p:spPr>
              <a:xfrm>
                <a:off x="2435919" y="3336816"/>
                <a:ext cx="425950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6E9F55-AA54-BD31-F7C1-A7B8051AE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919" y="3336816"/>
                <a:ext cx="425950" cy="379206"/>
              </a:xfrm>
              <a:prstGeom prst="rect">
                <a:avLst/>
              </a:prstGeom>
              <a:blipFill>
                <a:blip r:embed="rId6"/>
                <a:stretch>
                  <a:fillRect l="-17647" t="-22581" r="-5882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97DEE5-F5ED-7674-254C-F734F4A75095}"/>
                  </a:ext>
                </a:extLst>
              </p:cNvPr>
              <p:cNvSpPr txBox="1"/>
              <p:nvPr/>
            </p:nvSpPr>
            <p:spPr>
              <a:xfrm>
                <a:off x="3138889" y="1900303"/>
                <a:ext cx="425950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97DEE5-F5ED-7674-254C-F734F4A75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889" y="1900303"/>
                <a:ext cx="425950" cy="379206"/>
              </a:xfrm>
              <a:prstGeom prst="rect">
                <a:avLst/>
              </a:prstGeom>
              <a:blipFill>
                <a:blip r:embed="rId7"/>
                <a:stretch>
                  <a:fillRect l="-17647" t="-19355" r="-5882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5B8D67-DB82-FDC6-2CCB-C9D94CE0ECFC}"/>
                  </a:ext>
                </a:extLst>
              </p:cNvPr>
              <p:cNvSpPr txBox="1"/>
              <p:nvPr/>
            </p:nvSpPr>
            <p:spPr>
              <a:xfrm>
                <a:off x="3889048" y="2761655"/>
                <a:ext cx="425950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5B8D67-DB82-FDC6-2CCB-C9D94CE0E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048" y="2761655"/>
                <a:ext cx="425950" cy="379206"/>
              </a:xfrm>
              <a:prstGeom prst="rect">
                <a:avLst/>
              </a:prstGeom>
              <a:blipFill>
                <a:blip r:embed="rId8"/>
                <a:stretch>
                  <a:fillRect l="-17647" t="-22581" r="-5882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EC4150-FE5B-307F-6221-5A4C75599BEE}"/>
                  </a:ext>
                </a:extLst>
              </p:cNvPr>
              <p:cNvSpPr txBox="1"/>
              <p:nvPr/>
            </p:nvSpPr>
            <p:spPr>
              <a:xfrm>
                <a:off x="4446054" y="2210523"/>
                <a:ext cx="425950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EC4150-FE5B-307F-6221-5A4C75599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054" y="2210523"/>
                <a:ext cx="425950" cy="379206"/>
              </a:xfrm>
              <a:prstGeom prst="rect">
                <a:avLst/>
              </a:prstGeom>
              <a:blipFill>
                <a:blip r:embed="rId9"/>
                <a:stretch>
                  <a:fillRect l="-11429" t="-22581" r="-2857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21C4623-E9B7-A56D-D6A3-73EF89DFB2B5}"/>
                  </a:ext>
                </a:extLst>
              </p:cNvPr>
              <p:cNvSpPr txBox="1"/>
              <p:nvPr/>
            </p:nvSpPr>
            <p:spPr>
              <a:xfrm>
                <a:off x="5815408" y="2969543"/>
                <a:ext cx="425950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21C4623-E9B7-A56D-D6A3-73EF89DFB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408" y="2969543"/>
                <a:ext cx="425950" cy="379206"/>
              </a:xfrm>
              <a:prstGeom prst="rect">
                <a:avLst/>
              </a:prstGeom>
              <a:blipFill>
                <a:blip r:embed="rId10"/>
                <a:stretch>
                  <a:fillRect l="-14286" t="-19355" r="-2857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79FE21-0C50-6811-71E3-AD6D9A8589D9}"/>
                  </a:ext>
                </a:extLst>
              </p:cNvPr>
              <p:cNvSpPr txBox="1"/>
              <p:nvPr/>
            </p:nvSpPr>
            <p:spPr>
              <a:xfrm>
                <a:off x="753402" y="1710700"/>
                <a:ext cx="418833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79FE21-0C50-6811-71E3-AD6D9A858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402" y="1710700"/>
                <a:ext cx="418833" cy="379206"/>
              </a:xfrm>
              <a:prstGeom prst="rect">
                <a:avLst/>
              </a:prstGeom>
              <a:blipFill>
                <a:blip r:embed="rId11"/>
                <a:stretch>
                  <a:fillRect l="-14706" t="-22581" r="-2941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879C0137-1E19-2496-0933-5D274E3D5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12"/>
          <a:srcRect l="13220" t="3215" b="3381"/>
          <a:stretch/>
        </p:blipFill>
        <p:spPr>
          <a:xfrm>
            <a:off x="6695262" y="1115122"/>
            <a:ext cx="5470077" cy="5107878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FFCCF6A-B292-6C83-2DD3-C3A249DAE763}"/>
                  </a:ext>
                </a:extLst>
              </p:cNvPr>
              <p:cNvSpPr txBox="1"/>
              <p:nvPr/>
            </p:nvSpPr>
            <p:spPr>
              <a:xfrm>
                <a:off x="9597799" y="1570302"/>
                <a:ext cx="1046921" cy="51405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cyclic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FFCCF6A-B292-6C83-2DD3-C3A249DAE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7799" y="1570302"/>
                <a:ext cx="1046921" cy="514051"/>
              </a:xfrm>
              <a:prstGeom prst="rect">
                <a:avLst/>
              </a:prstGeom>
              <a:blipFill>
                <a:blip r:embed="rId13"/>
                <a:stretch>
                  <a:fillRect t="-7143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C608109-B0B5-0571-F153-0AC30D63D79D}"/>
                  </a:ext>
                </a:extLst>
              </p:cNvPr>
              <p:cNvSpPr txBox="1"/>
              <p:nvPr/>
            </p:nvSpPr>
            <p:spPr>
              <a:xfrm>
                <a:off x="7260606" y="2835318"/>
                <a:ext cx="972105" cy="47153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bent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C608109-B0B5-0571-F153-0AC30D63D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606" y="2835318"/>
                <a:ext cx="972105" cy="471539"/>
              </a:xfrm>
              <a:prstGeom prst="rect">
                <a:avLst/>
              </a:prstGeom>
              <a:blipFill>
                <a:blip r:embed="rId14"/>
                <a:stretch>
                  <a:fillRect t="-10526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7A8BE11-7305-4DEE-9EFF-64D2A2E1C7DC}"/>
              </a:ext>
            </a:extLst>
          </p:cNvPr>
          <p:cNvSpPr/>
          <p:nvPr/>
        </p:nvSpPr>
        <p:spPr bwMode="auto">
          <a:xfrm>
            <a:off x="0" y="6223000"/>
            <a:ext cx="12192000" cy="368300"/>
          </a:xfrm>
          <a:prstGeom prst="rect">
            <a:avLst/>
          </a:prstGeom>
          <a:solidFill>
            <a:schemeClr val="accent4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Quantum computers offer an avenue for computing the thermodynamics of larger, more complex chemical reactions</a:t>
            </a:r>
            <a:endParaRPr lang="en-US" sz="1600" b="1" dirty="0">
              <a:solidFill>
                <a:prstClr val="white"/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817C30-093E-4279-701F-90DFD55C6DC1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1280" t="21988" r="55712" b="17284"/>
          <a:stretch/>
        </p:blipFill>
        <p:spPr>
          <a:xfrm>
            <a:off x="1202209" y="4199389"/>
            <a:ext cx="1936680" cy="1951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84942F-A747-B8EB-91F7-0034A261CA5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55052" t="21988" r="14715" b="17284"/>
          <a:stretch/>
        </p:blipFill>
        <p:spPr>
          <a:xfrm>
            <a:off x="3601796" y="4186804"/>
            <a:ext cx="1786096" cy="196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43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52661-E61F-DA99-5770-5F5C3E959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FCI-level Ground State Energies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5544BE-799F-2DB7-AA34-6CEA69F18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574" b="-495"/>
          <a:stretch/>
        </p:blipFill>
        <p:spPr>
          <a:xfrm>
            <a:off x="2575734" y="1137262"/>
            <a:ext cx="9078054" cy="5633221"/>
          </a:xfr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0766505-5AD6-B385-FB32-B68D9A9E0A25}"/>
              </a:ext>
            </a:extLst>
          </p:cNvPr>
          <p:cNvSpPr/>
          <p:nvPr/>
        </p:nvSpPr>
        <p:spPr bwMode="auto">
          <a:xfrm>
            <a:off x="7114761" y="1964309"/>
            <a:ext cx="1508378" cy="36799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0B98E4C-4B54-B85D-B3FD-068AB69A6111}"/>
              </a:ext>
            </a:extLst>
          </p:cNvPr>
          <p:cNvSpPr/>
          <p:nvPr/>
        </p:nvSpPr>
        <p:spPr bwMode="auto">
          <a:xfrm>
            <a:off x="9699586" y="2975353"/>
            <a:ext cx="1437289" cy="327102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6C41D86-DF34-2296-A4E4-989EE89DC63B}"/>
              </a:ext>
            </a:extLst>
          </p:cNvPr>
          <p:cNvSpPr/>
          <p:nvPr/>
        </p:nvSpPr>
        <p:spPr bwMode="auto">
          <a:xfrm>
            <a:off x="6952435" y="5127538"/>
            <a:ext cx="3507692" cy="36799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2272123-DAF2-9704-BA55-4D3A40B7ED5F}"/>
              </a:ext>
            </a:extLst>
          </p:cNvPr>
          <p:cNvSpPr/>
          <p:nvPr/>
        </p:nvSpPr>
        <p:spPr bwMode="auto">
          <a:xfrm>
            <a:off x="7114761" y="5603951"/>
            <a:ext cx="4022114" cy="457200"/>
          </a:xfrm>
          <a:prstGeom prst="round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512B42-F53A-41B1-2B87-E70D0A5EA7CD}"/>
                  </a:ext>
                </a:extLst>
              </p:cNvPr>
              <p:cNvSpPr txBox="1"/>
              <p:nvPr/>
            </p:nvSpPr>
            <p:spPr>
              <a:xfrm>
                <a:off x="5239379" y="4942201"/>
                <a:ext cx="15677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𝐞𝐱𝐩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func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512B42-F53A-41B1-2B87-E70D0A5EA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379" y="4942201"/>
                <a:ext cx="1567737" cy="369332"/>
              </a:xfrm>
              <a:prstGeom prst="rect">
                <a:avLst/>
              </a:prstGeom>
              <a:blipFill>
                <a:blip r:embed="rId4"/>
                <a:stretch>
                  <a:fillRect l="-3200" r="-560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354939-F4AF-9598-0611-96BDCE4EADB5}"/>
                  </a:ext>
                </a:extLst>
              </p:cNvPr>
              <p:cNvSpPr txBox="1"/>
              <p:nvPr/>
            </p:nvSpPr>
            <p:spPr>
              <a:xfrm>
                <a:off x="3742877" y="2197167"/>
                <a:ext cx="7934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354939-F4AF-9598-0611-96BDCE4EA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2877" y="2197167"/>
                <a:ext cx="793486" cy="369332"/>
              </a:xfrm>
              <a:prstGeom prst="rect">
                <a:avLst/>
              </a:prstGeom>
              <a:blipFill>
                <a:blip r:embed="rId5"/>
                <a:stretch>
                  <a:fillRect l="-7813" r="-12500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8D8433-65B2-7954-912F-713BF923D3D8}"/>
                  </a:ext>
                </a:extLst>
              </p:cNvPr>
              <p:cNvSpPr txBox="1"/>
              <p:nvPr/>
            </p:nvSpPr>
            <p:spPr>
              <a:xfrm>
                <a:off x="5494123" y="2197167"/>
                <a:ext cx="940899" cy="377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8D8433-65B2-7954-912F-713BF923D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123" y="2197167"/>
                <a:ext cx="940899" cy="377667"/>
              </a:xfrm>
              <a:prstGeom prst="rect">
                <a:avLst/>
              </a:prstGeom>
              <a:blipFill>
                <a:blip r:embed="rId6"/>
                <a:stretch>
                  <a:fillRect l="-6667" r="-10667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077FED7-DAE4-D81F-7932-F6B9C79DD737}"/>
              </a:ext>
            </a:extLst>
          </p:cNvPr>
          <p:cNvSpPr txBox="1"/>
          <p:nvPr/>
        </p:nvSpPr>
        <p:spPr>
          <a:xfrm>
            <a:off x="3724454" y="1477917"/>
            <a:ext cx="1713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n-lt"/>
              </a:rPr>
              <a:t>Linear DFT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C712-A11E-102D-F38F-F7AEA2FBBFA6}"/>
              </a:ext>
            </a:extLst>
          </p:cNvPr>
          <p:cNvSpPr txBox="1"/>
          <p:nvPr/>
        </p:nvSpPr>
        <p:spPr>
          <a:xfrm>
            <a:off x="5895841" y="1797057"/>
            <a:ext cx="1713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n-lt"/>
              </a:rPr>
              <a:t>DFT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643EA1-4D14-17D3-5F9B-33F0654EA212}"/>
                  </a:ext>
                </a:extLst>
              </p:cNvPr>
              <p:cNvSpPr txBox="1"/>
              <p:nvPr/>
            </p:nvSpPr>
            <p:spPr>
              <a:xfrm>
                <a:off x="146294" y="3302455"/>
                <a:ext cx="2558005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+mn-lt"/>
                      </a:rPr>
                      <m:t>𝑵</m:t>
                    </m:r>
                    <m:r>
                      <a:rPr lang="en-US" b="1" i="1" smtClean="0">
                        <a:latin typeface="+mn-lt"/>
                      </a:rPr>
                      <m:t>=</m:t>
                    </m:r>
                  </m:oMath>
                </a14:m>
                <a:r>
                  <a:rPr lang="en-US" b="1" dirty="0">
                    <a:latin typeface="+mn-lt"/>
                  </a:rPr>
                  <a:t> Number of Basis Functions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643EA1-4D14-17D3-5F9B-33F0654EA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94" y="3302455"/>
                <a:ext cx="2558005" cy="738664"/>
              </a:xfrm>
              <a:prstGeom prst="rect">
                <a:avLst/>
              </a:prstGeom>
              <a:blipFill>
                <a:blip r:embed="rId7"/>
                <a:stretch>
                  <a:fillRect l="-7389" t="-13559" b="-22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951DFF1-8C30-C489-6CBC-EB84ACC77405}"/>
              </a:ext>
            </a:extLst>
          </p:cNvPr>
          <p:cNvSpPr txBox="1"/>
          <p:nvPr/>
        </p:nvSpPr>
        <p:spPr>
          <a:xfrm>
            <a:off x="3810859" y="5129424"/>
            <a:ext cx="1713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n-lt"/>
              </a:rPr>
              <a:t>FCI</a:t>
            </a:r>
          </a:p>
        </p:txBody>
      </p:sp>
    </p:spTree>
    <p:extLst>
      <p:ext uri="{BB962C8B-B14F-4D97-AF65-F5344CB8AC3E}">
        <p14:creationId xmlns:p14="http://schemas.microsoft.com/office/powerpoint/2010/main" val="722854896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HRL-Blank_Ppt_Widescreen (2)</Template>
  <TotalTime>45566</TotalTime>
  <Words>1084</Words>
  <Application>Microsoft Macintosh PowerPoint</Application>
  <PresentationFormat>Widescreen</PresentationFormat>
  <Paragraphs>169</Paragraphs>
  <Slides>29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Cambria Math</vt:lpstr>
      <vt:lpstr>Tahoma</vt:lpstr>
      <vt:lpstr>Times</vt:lpstr>
      <vt:lpstr>Times New Roman</vt:lpstr>
      <vt:lpstr>Blank</vt:lpstr>
      <vt:lpstr>Quantum Benchmarking in Aerospace, Automotive, and Biotechnology  Fullerene-encapsulated Cyclic Ozone for the Next Generation of Nano-sized Propellants via Quantum Computation </vt:lpstr>
      <vt:lpstr>PowerPoint Presentation</vt:lpstr>
      <vt:lpstr>The Elusive Cyclic Form of Ozone </vt:lpstr>
      <vt:lpstr>Derived Utility</vt:lpstr>
      <vt:lpstr>Fullerene Surgery</vt:lpstr>
      <vt:lpstr>The Hierarchy of Endofullerenes</vt:lpstr>
      <vt:lpstr>PowerPoint Presentation</vt:lpstr>
      <vt:lpstr>Electronic Structure and Ground State Energy Estimation (GSEE)</vt:lpstr>
      <vt:lpstr>FCI-level Ground State Energies</vt:lpstr>
      <vt:lpstr>Quantum Benchmarking Graph for Cyclic Ozone</vt:lpstr>
      <vt:lpstr>Quantum Phase Estimation with Qubitization Framework using Linear T Complexity Block-Encoding</vt:lpstr>
      <vt:lpstr>Quantum Variational Transition State Theory (VTST) for Complex Isomerization Reactions</vt:lpstr>
      <vt:lpstr>Larger Fullerenes (116O_3 )@C_720</vt:lpstr>
      <vt:lpstr>(116O_3 )@C_720</vt:lpstr>
      <vt:lpstr>PowerPoint Presentation</vt:lpstr>
      <vt:lpstr>T-Fermion: T Gate Counts from Analytic Estimates arXiv:2110.05899</vt:lpstr>
      <vt:lpstr>Dual Plane Wave (DPW) Representation and QPE Resource Estimation</vt:lpstr>
      <vt:lpstr>Microsoft Azure Resource Estimates: (12O_3 )@C_180</vt:lpstr>
      <vt:lpstr>Quantum Embedding Techniques with Unbounded Approximations</vt:lpstr>
      <vt:lpstr>PowerPoint Presentation</vt:lpstr>
      <vt:lpstr>Even more Efficient Chemistry with Tensor Hypercontraction (arXiv: 2011.03494)</vt:lpstr>
      <vt:lpstr>Future Directions</vt:lpstr>
      <vt:lpstr>PowerPoint Presentation</vt:lpstr>
      <vt:lpstr>”The future is 1st quantized” </vt:lpstr>
      <vt:lpstr>Dual Plane Wave Resource Estimates with pyLIQTR</vt:lpstr>
      <vt:lpstr>Microsoft Azure Resource Estimates: Logical and Physical Resources</vt:lpstr>
      <vt:lpstr>Chemical Synthesis within Carbon Nano-cages (Endofullerenes)</vt:lpstr>
      <vt:lpstr>Burning Oxygen-containing Endofullerenes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Homological Quantum Codes</dc:title>
  <dc:creator>Microsoft Office User</dc:creator>
  <cp:lastModifiedBy>Microsoft Office User</cp:lastModifiedBy>
  <cp:revision>1552</cp:revision>
  <dcterms:created xsi:type="dcterms:W3CDTF">2021-02-05T17:59:04Z</dcterms:created>
  <dcterms:modified xsi:type="dcterms:W3CDTF">2024-06-10T00:07:57Z</dcterms:modified>
</cp:coreProperties>
</file>